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m4a" ContentType="audi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60" r:id="rId1"/>
  </p:sldMasterIdLst>
  <p:notesMasterIdLst>
    <p:notesMasterId r:id="rId30"/>
  </p:notesMasterIdLst>
  <p:sldIdLst>
    <p:sldId id="256" r:id="rId2"/>
    <p:sldId id="257" r:id="rId3"/>
    <p:sldId id="280" r:id="rId4"/>
    <p:sldId id="281" r:id="rId5"/>
    <p:sldId id="258" r:id="rId6"/>
    <p:sldId id="282" r:id="rId7"/>
    <p:sldId id="283" r:id="rId8"/>
    <p:sldId id="260" r:id="rId9"/>
    <p:sldId id="259" r:id="rId10"/>
    <p:sldId id="261" r:id="rId11"/>
    <p:sldId id="262" r:id="rId12"/>
    <p:sldId id="263" r:id="rId13"/>
    <p:sldId id="264" r:id="rId14"/>
    <p:sldId id="265" r:id="rId15"/>
    <p:sldId id="266" r:id="rId16"/>
    <p:sldId id="267" r:id="rId17"/>
    <p:sldId id="278" r:id="rId18"/>
    <p:sldId id="268" r:id="rId19"/>
    <p:sldId id="269" r:id="rId20"/>
    <p:sldId id="270" r:id="rId21"/>
    <p:sldId id="271" r:id="rId22"/>
    <p:sldId id="272" r:id="rId23"/>
    <p:sldId id="273" r:id="rId24"/>
    <p:sldId id="277" r:id="rId25"/>
    <p:sldId id="274" r:id="rId26"/>
    <p:sldId id="275" r:id="rId27"/>
    <p:sldId id="276" r:id="rId28"/>
    <p:sldId id="27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4F5DF"/>
    <a:srgbClr val="F6F3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01"/>
    <p:restoredTop sz="94674"/>
  </p:normalViewPr>
  <p:slideViewPr>
    <p:cSldViewPr snapToGrid="0" snapToObjects="1">
      <p:cViewPr varScale="1">
        <p:scale>
          <a:sx n="114" d="100"/>
          <a:sy n="114" d="100"/>
        </p:scale>
        <p:origin x="192" y="3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A7BB09-98E4-654A-8C77-9A226DF24576}" type="datetimeFigureOut">
              <a:rPr lang="en-US" smtClean="0"/>
              <a:t>5/25/17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06FC7E-B52B-F245-A3E8-271B1D5DAF48}" type="slidenum">
              <a:rPr lang="en-US" smtClean="0"/>
              <a:t>‹#›</a:t>
            </a:fld>
            <a:endParaRPr lang="en-US" dirty="0"/>
          </a:p>
        </p:txBody>
      </p:sp>
    </p:spTree>
    <p:extLst>
      <p:ext uri="{BB962C8B-B14F-4D97-AF65-F5344CB8AC3E}">
        <p14:creationId xmlns:p14="http://schemas.microsoft.com/office/powerpoint/2010/main" val="1785336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References: </a:t>
            </a:r>
            <a:r>
              <a:rPr lang="en-US" sz="1200" kern="1200" dirty="0" smtClean="0">
                <a:solidFill>
                  <a:schemeClr val="tx1"/>
                </a:solidFill>
                <a:effectLst/>
                <a:latin typeface="+mn-lt"/>
                <a:ea typeface="+mn-ea"/>
                <a:cs typeface="+mn-cs"/>
              </a:rPr>
              <a:t>Aro, J. (2016). “The cyberspace war: propaganda and trolling as warfare tools. “</a:t>
            </a:r>
            <a:r>
              <a:rPr lang="en-US" sz="1200" i="1" kern="1200" dirty="0" smtClean="0">
                <a:solidFill>
                  <a:schemeClr val="tx1"/>
                </a:solidFill>
                <a:effectLst/>
                <a:latin typeface="+mn-lt"/>
                <a:ea typeface="+mn-ea"/>
                <a:cs typeface="+mn-cs"/>
              </a:rPr>
              <a:t>European</a:t>
            </a:r>
          </a:p>
          <a:p>
            <a:r>
              <a:rPr lang="en-US" sz="1200" i="1" kern="1200" dirty="0" smtClean="0">
                <a:solidFill>
                  <a:schemeClr val="tx1"/>
                </a:solidFill>
                <a:effectLst/>
                <a:latin typeface="+mn-lt"/>
                <a:ea typeface="+mn-ea"/>
                <a:cs typeface="+mn-cs"/>
              </a:rPr>
              <a:t>View</a:t>
            </a:r>
            <a:r>
              <a:rPr lang="en-US" sz="1200" kern="1200" dirty="0" smtClean="0">
                <a:solidFill>
                  <a:schemeClr val="tx1"/>
                </a:solidFill>
                <a:effectLst/>
                <a:latin typeface="+mn-lt"/>
                <a:ea typeface="+mn-ea"/>
                <a:cs typeface="+mn-cs"/>
              </a:rPr>
              <a:t>, 15(1), 121-132.; Fallis, D. (2015). “On verifying the accuracy of information: philosophical perspectives”.</a:t>
            </a:r>
          </a:p>
          <a:p>
            <a:r>
              <a:rPr lang="en-US" sz="1200" i="1" kern="1200" dirty="0" smtClean="0">
                <a:solidFill>
                  <a:schemeClr val="tx1"/>
                </a:solidFill>
                <a:effectLst/>
                <a:latin typeface="+mn-lt"/>
                <a:ea typeface="+mn-ea"/>
                <a:cs typeface="+mn-cs"/>
              </a:rPr>
              <a:t>Library Trends</a:t>
            </a:r>
            <a:r>
              <a:rPr lang="en-US" sz="1200" kern="1200" dirty="0" smtClean="0">
                <a:solidFill>
                  <a:schemeClr val="tx1"/>
                </a:solidFill>
                <a:effectLst/>
                <a:latin typeface="+mn-lt"/>
                <a:ea typeface="+mn-ea"/>
                <a:cs typeface="+mn-cs"/>
              </a:rPr>
              <a:t>. 63 (3) p. 401-426.; Farkas, M.(2017) “Never neutral: Critical librarianship and technology”. </a:t>
            </a:r>
            <a:r>
              <a:rPr lang="en-US" sz="1200" i="1" kern="1200" dirty="0" smtClean="0">
                <a:solidFill>
                  <a:schemeClr val="tx1"/>
                </a:solidFill>
                <a:effectLst/>
                <a:latin typeface="+mn-lt"/>
                <a:ea typeface="+mn-ea"/>
                <a:cs typeface="+mn-cs"/>
              </a:rPr>
              <a:t>American Libraries;</a:t>
            </a:r>
          </a:p>
          <a:p>
            <a:r>
              <a:rPr lang="en-US" sz="1200" i="1" kern="1200" dirty="0" smtClean="0">
                <a:solidFill>
                  <a:schemeClr val="tx1"/>
                </a:solidFill>
                <a:effectLst/>
                <a:latin typeface="+mn-lt"/>
                <a:ea typeface="+mn-ea"/>
                <a:cs typeface="+mn-cs"/>
              </a:rPr>
              <a:t>Magazine</a:t>
            </a:r>
            <a:r>
              <a:rPr lang="en-US" sz="1200" kern="1200" dirty="0" smtClean="0">
                <a:solidFill>
                  <a:schemeClr val="tx1"/>
                </a:solidFill>
                <a:effectLst/>
                <a:latin typeface="+mn-lt"/>
                <a:ea typeface="+mn-ea"/>
                <a:cs typeface="+mn-cs"/>
              </a:rPr>
              <a:t>. https://americanlibrariesmagazine.org/2017/01/03/never-neutral-critlibtechnology/;</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Garcia, A. (2017). “Fox news web site retracts debunked reporting on DNC staffer Seth Rich.” Snopes. http://www.snopes.com/2017/05/23/fox-story-seth-rich-retraction/;</a:t>
            </a:r>
          </a:p>
          <a:p>
            <a:r>
              <a:rPr lang="en-US" sz="1200" kern="1200" dirty="0" smtClean="0">
                <a:solidFill>
                  <a:schemeClr val="tx1"/>
                </a:solidFill>
                <a:effectLst/>
                <a:latin typeface="+mn-lt"/>
                <a:ea typeface="+mn-ea"/>
                <a:cs typeface="+mn-cs"/>
              </a:rPr>
              <a:t>Martzoukou, K., &amp; Elliott, J. (2016). “The development of digital literacy and inclusion skills of</a:t>
            </a:r>
          </a:p>
          <a:p>
            <a:r>
              <a:rPr lang="en-US" sz="1200" kern="1200" dirty="0" smtClean="0">
                <a:solidFill>
                  <a:schemeClr val="tx1"/>
                </a:solidFill>
                <a:effectLst/>
                <a:latin typeface="+mn-lt"/>
                <a:ea typeface="+mn-ea"/>
                <a:cs typeface="+mn-cs"/>
              </a:rPr>
              <a:t>public librarians.” </a:t>
            </a:r>
            <a:r>
              <a:rPr lang="en-US" sz="1200" i="1" kern="1200" dirty="0" smtClean="0">
                <a:solidFill>
                  <a:schemeClr val="tx1"/>
                </a:solidFill>
                <a:effectLst/>
                <a:latin typeface="+mn-lt"/>
                <a:ea typeface="+mn-ea"/>
                <a:cs typeface="+mn-cs"/>
              </a:rPr>
              <a:t>Communications in Information Liiteracy</a:t>
            </a:r>
            <a:r>
              <a:rPr lang="en-US" sz="1200" kern="1200" dirty="0" smtClean="0">
                <a:solidFill>
                  <a:schemeClr val="tx1"/>
                </a:solidFill>
                <a:effectLst/>
                <a:latin typeface="+mn-lt"/>
                <a:ea typeface="+mn-ea"/>
                <a:cs typeface="+mn-cs"/>
              </a:rPr>
              <a:t>, 10(1), 99.; Walsh, J. (2010). “Librarians and controlling disinformation: Is multi-literacy instruction the</a:t>
            </a:r>
          </a:p>
          <a:p>
            <a:r>
              <a:rPr lang="en-US" sz="1200" kern="1200" dirty="0" smtClean="0">
                <a:solidFill>
                  <a:schemeClr val="tx1"/>
                </a:solidFill>
                <a:effectLst/>
                <a:latin typeface="+mn-lt"/>
                <a:ea typeface="+mn-ea"/>
                <a:cs typeface="+mn-cs"/>
              </a:rPr>
              <a:t>answer?” </a:t>
            </a:r>
            <a:r>
              <a:rPr lang="en-US" sz="1200" i="1" kern="1200" dirty="0" smtClean="0">
                <a:solidFill>
                  <a:schemeClr val="tx1"/>
                </a:solidFill>
                <a:effectLst/>
                <a:latin typeface="+mn-lt"/>
                <a:ea typeface="+mn-ea"/>
                <a:cs typeface="+mn-cs"/>
              </a:rPr>
              <a:t>Library Review</a:t>
            </a:r>
            <a:r>
              <a:rPr lang="en-US" sz="1200" kern="1200" dirty="0" smtClean="0">
                <a:solidFill>
                  <a:schemeClr val="tx1"/>
                </a:solidFill>
                <a:effectLst/>
                <a:latin typeface="+mn-lt"/>
                <a:ea typeface="+mn-ea"/>
                <a:cs typeface="+mn-cs"/>
              </a:rPr>
              <a:t>, 59(7), 498-511.</a:t>
            </a:r>
          </a:p>
          <a:p>
            <a:r>
              <a:rPr lang="en-US" sz="1200" kern="1200" dirty="0" err="1" smtClean="0">
                <a:solidFill>
                  <a:schemeClr val="tx1"/>
                </a:solidFill>
                <a:effectLst/>
                <a:latin typeface="+mn-lt"/>
                <a:ea typeface="+mn-ea"/>
                <a:cs typeface="+mn-cs"/>
              </a:rPr>
              <a:t>doi:http</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dx.doi.org.proxy.ulib.uits.iu.edu</a:t>
            </a:r>
            <a:r>
              <a:rPr lang="en-US" sz="1200" kern="1200" dirty="0" smtClean="0">
                <a:solidFill>
                  <a:schemeClr val="tx1"/>
                </a:solidFill>
                <a:effectLst/>
                <a:latin typeface="+mn-lt"/>
                <a:ea typeface="+mn-ea"/>
                <a:cs typeface="+mn-cs"/>
              </a:rPr>
              <a:t>/10.1108/00242531011065091.</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906FC7E-B52B-F245-A3E8-271B1D5DAF48}" type="slidenum">
              <a:rPr lang="en-US" smtClean="0"/>
              <a:t>1</a:t>
            </a:fld>
            <a:endParaRPr lang="en-US"/>
          </a:p>
        </p:txBody>
      </p:sp>
    </p:spTree>
    <p:extLst>
      <p:ext uri="{BB962C8B-B14F-4D97-AF65-F5344CB8AC3E}">
        <p14:creationId xmlns:p14="http://schemas.microsoft.com/office/powerpoint/2010/main" val="1506081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www.cnn.com</a:t>
            </a:r>
            <a:r>
              <a:rPr lang="en-US" dirty="0" smtClean="0"/>
              <a:t>/2017/03/07/politics/national-park-service-inauguration-crowd-size-photos/</a:t>
            </a:r>
            <a:endParaRPr lang="en-US" dirty="0"/>
          </a:p>
        </p:txBody>
      </p:sp>
      <p:sp>
        <p:nvSpPr>
          <p:cNvPr id="4" name="Slide Number Placeholder 3"/>
          <p:cNvSpPr>
            <a:spLocks noGrp="1"/>
          </p:cNvSpPr>
          <p:nvPr>
            <p:ph type="sldNum" sz="quarter" idx="10"/>
          </p:nvPr>
        </p:nvSpPr>
        <p:spPr/>
        <p:txBody>
          <a:bodyPr/>
          <a:lstStyle/>
          <a:p>
            <a:fld id="{A906FC7E-B52B-F245-A3E8-271B1D5DAF48}" type="slidenum">
              <a:rPr lang="en-US" smtClean="0"/>
              <a:t>6</a:t>
            </a:fld>
            <a:endParaRPr lang="en-US" dirty="0"/>
          </a:p>
        </p:txBody>
      </p:sp>
    </p:spTree>
    <p:extLst>
      <p:ext uri="{BB962C8B-B14F-4D97-AF65-F5344CB8AC3E}">
        <p14:creationId xmlns:p14="http://schemas.microsoft.com/office/powerpoint/2010/main" val="787552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www.latimes.com</a:t>
            </a:r>
            <a:r>
              <a:rPr lang="en-US" dirty="0" smtClean="0"/>
              <a:t>/nation/la-na-sandy-hook-conspiracy-20170203-story.html</a:t>
            </a:r>
          </a:p>
          <a:p>
            <a:r>
              <a:rPr lang="en-US" dirty="0" smtClean="0"/>
              <a:t>http://</a:t>
            </a:r>
            <a:r>
              <a:rPr lang="en-US" dirty="0" err="1" smtClean="0"/>
              <a:t>thehill.com</a:t>
            </a:r>
            <a:r>
              <a:rPr lang="en-US" dirty="0" smtClean="0"/>
              <a:t>/</a:t>
            </a:r>
            <a:r>
              <a:rPr lang="en-US" dirty="0" err="1" smtClean="0"/>
              <a:t>homenews</a:t>
            </a:r>
            <a:r>
              <a:rPr lang="en-US" dirty="0" smtClean="0"/>
              <a:t>/325761-infowars-alex-jones-apologizes-for-pushing-pizzagate-conspiracy-theory</a:t>
            </a:r>
          </a:p>
          <a:p>
            <a:r>
              <a:rPr lang="en-US" dirty="0" smtClean="0"/>
              <a:t>http://</a:t>
            </a:r>
            <a:r>
              <a:rPr lang="en-US" dirty="0" err="1" smtClean="0"/>
              <a:t>www.salon.com</a:t>
            </a:r>
            <a:r>
              <a:rPr lang="en-US" dirty="0" smtClean="0"/>
              <a:t>/2017/04/25/chobani-sues-alex-jones-after-infowars-host-says-yogurt-companys-workers/</a:t>
            </a:r>
          </a:p>
          <a:p>
            <a:r>
              <a:rPr lang="en-US" dirty="0" smtClean="0"/>
              <a:t>http://</a:t>
            </a:r>
            <a:r>
              <a:rPr lang="en-US" dirty="0" err="1" smtClean="0"/>
              <a:t>www.npr.org</a:t>
            </a:r>
            <a:r>
              <a:rPr lang="en-US" dirty="0" smtClean="0"/>
              <a:t>/2017/01/29/512068148/this-week-in-trumps-alternative-facts</a:t>
            </a:r>
          </a:p>
          <a:p>
            <a:r>
              <a:rPr lang="en-US" dirty="0" smtClean="0"/>
              <a:t>http://</a:t>
            </a:r>
            <a:r>
              <a:rPr lang="en-US" dirty="0" err="1" smtClean="0"/>
              <a:t>www.motherjones.com</a:t>
            </a:r>
            <a:r>
              <a:rPr lang="en-US" dirty="0" smtClean="0"/>
              <a:t>/environment/2014/02/vaccine-denial-psychology-backfire-effect</a:t>
            </a:r>
          </a:p>
          <a:p>
            <a:r>
              <a:rPr lang="en-US" dirty="0" smtClean="0"/>
              <a:t>https://</a:t>
            </a:r>
            <a:r>
              <a:rPr lang="en-US" dirty="0" err="1" smtClean="0"/>
              <a:t>twitter.com</a:t>
            </a:r>
            <a:r>
              <a:rPr lang="en-US" dirty="0" smtClean="0"/>
              <a:t>/</a:t>
            </a:r>
            <a:r>
              <a:rPr lang="en-US" dirty="0" err="1" smtClean="0"/>
              <a:t>realdonaldtrump</a:t>
            </a:r>
            <a:r>
              <a:rPr lang="en-US" dirty="0" smtClean="0"/>
              <a:t>/status/265895292191248385?lang=</a:t>
            </a:r>
            <a:r>
              <a:rPr lang="en-US" dirty="0" err="1" smtClean="0"/>
              <a:t>en</a:t>
            </a:r>
            <a:endParaRPr lang="en-US" dirty="0" smtClean="0"/>
          </a:p>
          <a:p>
            <a:r>
              <a:rPr lang="en-US" dirty="0" smtClean="0"/>
              <a:t>http://</a:t>
            </a:r>
            <a:r>
              <a:rPr lang="en-US" dirty="0" err="1" smtClean="0"/>
              <a:t>www.dailywire.com</a:t>
            </a:r>
            <a:r>
              <a:rPr lang="en-US" dirty="0" smtClean="0"/>
              <a:t>/news/9767/9-things-you-need-know-about-climate-change-hoax-aaron-bandler</a:t>
            </a:r>
          </a:p>
          <a:p>
            <a:endParaRPr lang="en-US" dirty="0"/>
          </a:p>
        </p:txBody>
      </p:sp>
      <p:sp>
        <p:nvSpPr>
          <p:cNvPr id="4" name="Slide Number Placeholder 3"/>
          <p:cNvSpPr>
            <a:spLocks noGrp="1"/>
          </p:cNvSpPr>
          <p:nvPr>
            <p:ph type="sldNum" sz="quarter" idx="10"/>
          </p:nvPr>
        </p:nvSpPr>
        <p:spPr/>
        <p:txBody>
          <a:bodyPr/>
          <a:lstStyle/>
          <a:p>
            <a:fld id="{A906FC7E-B52B-F245-A3E8-271B1D5DAF48}" type="slidenum">
              <a:rPr lang="en-US" smtClean="0"/>
              <a:t>7</a:t>
            </a:fld>
            <a:endParaRPr lang="en-US" dirty="0"/>
          </a:p>
        </p:txBody>
      </p:sp>
    </p:spTree>
    <p:extLst>
      <p:ext uri="{BB962C8B-B14F-4D97-AF65-F5344CB8AC3E}">
        <p14:creationId xmlns:p14="http://schemas.microsoft.com/office/powerpoint/2010/main" val="1242600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publiclibrariesonline.org</a:t>
            </a:r>
            <a:r>
              <a:rPr lang="en-US" dirty="0" smtClean="0"/>
              <a:t>/2017/01/feature-public-libraries-in-the-age-of-fake-news/</a:t>
            </a:r>
            <a:endParaRPr lang="en-US" dirty="0"/>
          </a:p>
        </p:txBody>
      </p:sp>
      <p:sp>
        <p:nvSpPr>
          <p:cNvPr id="4" name="Slide Number Placeholder 3"/>
          <p:cNvSpPr>
            <a:spLocks noGrp="1"/>
          </p:cNvSpPr>
          <p:nvPr>
            <p:ph type="sldNum" sz="quarter" idx="10"/>
          </p:nvPr>
        </p:nvSpPr>
        <p:spPr/>
        <p:txBody>
          <a:bodyPr/>
          <a:lstStyle/>
          <a:p>
            <a:fld id="{A906FC7E-B52B-F245-A3E8-271B1D5DAF48}" type="slidenum">
              <a:rPr lang="en-US" smtClean="0"/>
              <a:t>26</a:t>
            </a:fld>
            <a:endParaRPr lang="en-US" dirty="0"/>
          </a:p>
        </p:txBody>
      </p:sp>
    </p:spTree>
    <p:extLst>
      <p:ext uri="{BB962C8B-B14F-4D97-AF65-F5344CB8AC3E}">
        <p14:creationId xmlns:p14="http://schemas.microsoft.com/office/powerpoint/2010/main" val="1356304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27BCB1-FFAD-AA43-AA12-7478383C106D}" type="datetimeFigureOut">
              <a:rPr lang="en-US" smtClean="0"/>
              <a:t>5/25/17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27BCB1-FFAD-AA43-AA12-7478383C106D}" type="datetimeFigureOut">
              <a:rPr lang="en-US" smtClean="0"/>
              <a:t>5/25/17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27BCB1-FFAD-AA43-AA12-7478383C106D}" type="datetimeFigureOut">
              <a:rPr lang="en-US" smtClean="0"/>
              <a:t>5/25/17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27BCB1-FFAD-AA43-AA12-7478383C106D}" type="datetimeFigureOut">
              <a:rPr lang="en-US" smtClean="0"/>
              <a:t>5/25/17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27BCB1-FFAD-AA43-AA12-7478383C106D}" type="datetimeFigureOut">
              <a:rPr lang="en-US" smtClean="0"/>
              <a:t>5/25/17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27BCB1-FFAD-AA43-AA12-7478383C106D}" type="datetimeFigureOut">
              <a:rPr lang="en-US" smtClean="0"/>
              <a:t>5/25/17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27BCB1-FFAD-AA43-AA12-7478383C106D}" type="datetimeFigureOut">
              <a:rPr lang="en-US" smtClean="0"/>
              <a:t>5/25/17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27BCB1-FFAD-AA43-AA12-7478383C106D}" type="datetimeFigureOut">
              <a:rPr lang="en-US" smtClean="0"/>
              <a:t>5/25/17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27BCB1-FFAD-AA43-AA12-7478383C106D}" type="datetimeFigureOut">
              <a:rPr lang="en-US" smtClean="0"/>
              <a:t>5/25/17</a:t>
            </a:fld>
            <a:endParaRPr lang="en-US" dirty="0"/>
          </a:p>
        </p:txBody>
      </p:sp>
      <p:sp>
        <p:nvSpPr>
          <p:cNvPr id="6" name="Footer Placeholder 5"/>
          <p:cNvSpPr>
            <a:spLocks noGrp="1"/>
          </p:cNvSpPr>
          <p:nvPr>
            <p:ph type="ftr" sz="quarter" idx="11"/>
          </p:nvPr>
        </p:nvSpPr>
        <p:spPr/>
        <p:txBody>
          <a:bodyPr/>
          <a:lstStyle/>
          <a:p>
            <a:r>
              <a:rPr lang="en-US" dirty="0" smtClean="0"/>
              <a:t>
              </a:t>
            </a:r>
            <a:endParaRPr lang="en-US" dirty="0"/>
          </a:p>
        </p:txBody>
      </p:sp>
      <p:sp>
        <p:nvSpPr>
          <p:cNvPr id="7" name="Slide Number Placeholder 6"/>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27BCB1-FFAD-AA43-AA12-7478383C106D}" type="datetimeFigureOut">
              <a:rPr lang="en-US" smtClean="0"/>
              <a:t>5/25/17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27BCB1-FFAD-AA43-AA12-7478383C106D}" type="datetimeFigureOut">
              <a:rPr lang="en-US" smtClean="0"/>
              <a:t>5/25/17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ACBFBD-3F25-034C-AEE1-4F6A53D57848}"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7BCB1-FFAD-AA43-AA12-7478383C106D}" type="datetimeFigureOut">
              <a:rPr lang="en-US" smtClean="0"/>
              <a:t>5/25/17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ACBFBD-3F25-034C-AEE1-4F6A53D57848}" type="slidenum">
              <a:rPr lang="en-US" smtClean="0"/>
              <a:t>‹#›</a:t>
            </a:fld>
            <a:endParaRPr lang="en-US" dirty="0"/>
          </a:p>
        </p:txBody>
      </p:sp>
    </p:spTree>
    <p:extLst>
      <p:ext uri="{BB962C8B-B14F-4D97-AF65-F5344CB8AC3E}">
        <p14:creationId xmlns:p14="http://schemas.microsoft.com/office/powerpoint/2010/main" val="803822237"/>
      </p:ext>
    </p:extLst>
  </p:cSld>
  <p:clrMap bg1="lt1" tx1="dk1" bg2="lt2" tx2="dk2" accent1="accent1" accent2="accent2" accent3="accent3" accent4="accent4" accent5="accent5" accent6="accent6" hlink="hlink" folHlink="folHlink"/>
  <p:sldLayoutIdLst>
    <p:sldLayoutId id="2147484361" r:id="rId1"/>
    <p:sldLayoutId id="2147484362" r:id="rId2"/>
    <p:sldLayoutId id="2147484363" r:id="rId3"/>
    <p:sldLayoutId id="2147484364" r:id="rId4"/>
    <p:sldLayoutId id="2147484365" r:id="rId5"/>
    <p:sldLayoutId id="2147484366" r:id="rId6"/>
    <p:sldLayoutId id="2147484367" r:id="rId7"/>
    <p:sldLayoutId id="2147484368" r:id="rId8"/>
    <p:sldLayoutId id="2147484369" r:id="rId9"/>
    <p:sldLayoutId id="2147484370" r:id="rId10"/>
    <p:sldLayoutId id="21474843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1" Type="http://schemas.openxmlformats.org/officeDocument/2006/relationships/image" Target="../media/image7.png"/><Relationship Id="rId12" Type="http://schemas.openxmlformats.org/officeDocument/2006/relationships/image" Target="../media/image8.png"/><Relationship Id="rId13" Type="http://schemas.openxmlformats.org/officeDocument/2006/relationships/image" Target="../media/image9.png"/><Relationship Id="rId14" Type="http://schemas.openxmlformats.org/officeDocument/2006/relationships/image" Target="../media/image10.png"/><Relationship Id="rId15" Type="http://schemas.openxmlformats.org/officeDocument/2006/relationships/image" Target="../media/image11.png"/><Relationship Id="rId16" Type="http://schemas.openxmlformats.org/officeDocument/2006/relationships/image" Target="../media/image12.png"/><Relationship Id="rId17" Type="http://schemas.openxmlformats.org/officeDocument/2006/relationships/image" Target="../media/image13.png"/><Relationship Id="rId18" Type="http://schemas.openxmlformats.org/officeDocument/2006/relationships/image" Target="../media/image14.png"/><Relationship Id="rId1" Type="http://schemas.microsoft.com/office/2007/relationships/media" Target="../media/media1.m4a"/><Relationship Id="rId2" Type="http://schemas.openxmlformats.org/officeDocument/2006/relationships/audio" Target="../media/media1.m4a"/><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image" Target="../media/image5.png"/><Relationship Id="rId10"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5.png"/><Relationship Id="rId5" Type="http://schemas.openxmlformats.org/officeDocument/2006/relationships/image" Target="../media/image14.png"/><Relationship Id="rId1" Type="http://schemas.microsoft.com/office/2007/relationships/media" Target="../media/media2.m4a"/><Relationship Id="rId2"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6.png"/><Relationship Id="rId5" Type="http://schemas.openxmlformats.org/officeDocument/2006/relationships/image" Target="../media/image14.png"/><Relationship Id="rId1" Type="http://schemas.microsoft.com/office/2007/relationships/media" Target="../media/media3.m4a"/><Relationship Id="rId2"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7.png"/><Relationship Id="rId5" Type="http://schemas.openxmlformats.org/officeDocument/2006/relationships/image" Target="../media/image14.png"/><Relationship Id="rId1" Type="http://schemas.microsoft.com/office/2007/relationships/media" Target="../media/media4.m4a"/><Relationship Id="rId2" Type="http://schemas.openxmlformats.org/officeDocument/2006/relationships/audio" Target="../media/media4.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8.png"/><Relationship Id="rId5" Type="http://schemas.openxmlformats.org/officeDocument/2006/relationships/image" Target="../media/image14.png"/><Relationship Id="rId1" Type="http://schemas.microsoft.com/office/2007/relationships/media" Target="../media/media5.m4a"/><Relationship Id="rId2"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14.png"/><Relationship Id="rId1" Type="http://schemas.microsoft.com/office/2007/relationships/media" Target="../media/media6.m4a"/><Relationship Id="rId2" Type="http://schemas.openxmlformats.org/officeDocument/2006/relationships/audio" Target="../media/media6.m4a"/></Relationships>
</file>

<file path=ppt/slides/_rels/slide7.xml.rels><?xml version="1.0" encoding="UTF-8" standalone="yes"?>
<Relationships xmlns="http://schemas.openxmlformats.org/package/2006/relationships"><Relationship Id="rId11" Type="http://schemas.openxmlformats.org/officeDocument/2006/relationships/image" Target="../media/image26.png"/><Relationship Id="rId12" Type="http://schemas.openxmlformats.org/officeDocument/2006/relationships/image" Target="../media/image27.png"/><Relationship Id="rId13" Type="http://schemas.openxmlformats.org/officeDocument/2006/relationships/image" Target="../media/image28.png"/><Relationship Id="rId14" Type="http://schemas.openxmlformats.org/officeDocument/2006/relationships/image" Target="../media/image14.png"/><Relationship Id="rId1" Type="http://schemas.openxmlformats.org/officeDocument/2006/relationships/tags" Target="../tags/tag1.xml"/><Relationship Id="rId2" Type="http://schemas.microsoft.com/office/2007/relationships/media" Target="../media/media7.m4a"/><Relationship Id="rId3" Type="http://schemas.openxmlformats.org/officeDocument/2006/relationships/audio" Target="../media/media7.m4a"/><Relationship Id="rId4" Type="http://schemas.openxmlformats.org/officeDocument/2006/relationships/slideLayout" Target="../slideLayouts/slideLayout2.xml"/><Relationship Id="rId5" Type="http://schemas.openxmlformats.org/officeDocument/2006/relationships/notesSlide" Target="../notesSlides/notesSlide3.xml"/><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8.m4a"/><Relationship Id="rId2" Type="http://schemas.openxmlformats.org/officeDocument/2006/relationships/audio" Target="../media/media8.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9.m4a"/><Relationship Id="rId2" Type="http://schemas.openxmlformats.org/officeDocument/2006/relationships/audio" Target="../media/media9.m4a"/></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10.m4a"/><Relationship Id="rId2" Type="http://schemas.openxmlformats.org/officeDocument/2006/relationships/audio" Target="../media/media10.m4a"/></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11.m4a"/><Relationship Id="rId2" Type="http://schemas.openxmlformats.org/officeDocument/2006/relationships/audio" Target="../media/media11.m4a"/></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9.png"/><Relationship Id="rId5" Type="http://schemas.openxmlformats.org/officeDocument/2006/relationships/image" Target="../media/image14.png"/><Relationship Id="rId1" Type="http://schemas.microsoft.com/office/2007/relationships/media" Target="../media/media12.m4a"/><Relationship Id="rId2" Type="http://schemas.openxmlformats.org/officeDocument/2006/relationships/audio" Target="../media/media12.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0.png"/><Relationship Id="rId5" Type="http://schemas.openxmlformats.org/officeDocument/2006/relationships/image" Target="../media/image14.png"/><Relationship Id="rId1" Type="http://schemas.microsoft.com/office/2007/relationships/media" Target="../media/media13.m4a"/><Relationship Id="rId2" Type="http://schemas.openxmlformats.org/officeDocument/2006/relationships/audio" Target="../media/media13.m4a"/></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1.png"/><Relationship Id="rId5" Type="http://schemas.openxmlformats.org/officeDocument/2006/relationships/image" Target="../media/image14.png"/><Relationship Id="rId1" Type="http://schemas.microsoft.com/office/2007/relationships/media" Target="../media/media14.m4a"/><Relationship Id="rId2" Type="http://schemas.openxmlformats.org/officeDocument/2006/relationships/audio" Target="../media/media14.m4a"/></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15.m4a"/><Relationship Id="rId2" Type="http://schemas.openxmlformats.org/officeDocument/2006/relationships/audio" Target="../media/media15.m4a"/></Relationships>
</file>

<file path=ppt/slides/_rels/slide16.xml.rels><?xml version="1.0" encoding="UTF-8" standalone="yes"?>
<Relationships xmlns="http://schemas.openxmlformats.org/package/2006/relationships"><Relationship Id="rId11" Type="http://schemas.openxmlformats.org/officeDocument/2006/relationships/image" Target="../media/image39.png"/><Relationship Id="rId12" Type="http://schemas.openxmlformats.org/officeDocument/2006/relationships/image" Target="../media/image14.png"/><Relationship Id="rId1" Type="http://schemas.microsoft.com/office/2007/relationships/media" Target="../media/media16.m4a"/><Relationship Id="rId2" Type="http://schemas.openxmlformats.org/officeDocument/2006/relationships/audio" Target="../media/media16.m4a"/><Relationship Id="rId3" Type="http://schemas.openxmlformats.org/officeDocument/2006/relationships/slideLayout" Target="../slideLayouts/slideLayout2.xml"/><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png"/><Relationship Id="rId10"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14.png"/><Relationship Id="rId1" Type="http://schemas.microsoft.com/office/2007/relationships/media" Target="../media/media17.m4a"/><Relationship Id="rId2" Type="http://schemas.openxmlformats.org/officeDocument/2006/relationships/audio" Target="../media/media17.m4a"/></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18.m4a"/><Relationship Id="rId2" Type="http://schemas.openxmlformats.org/officeDocument/2006/relationships/audio" Target="../media/media18.m4a"/></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19.m4a"/><Relationship Id="rId2" Type="http://schemas.openxmlformats.org/officeDocument/2006/relationships/audio" Target="../media/media19.m4a"/></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14.png"/><Relationship Id="rId1" Type="http://schemas.microsoft.com/office/2007/relationships/media" Target="../media/media20.m4a"/><Relationship Id="rId2" Type="http://schemas.openxmlformats.org/officeDocument/2006/relationships/audio" Target="../media/media20.m4a"/></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14.png"/><Relationship Id="rId1" Type="http://schemas.microsoft.com/office/2007/relationships/media" Target="../media/media21.m4a"/><Relationship Id="rId2" Type="http://schemas.openxmlformats.org/officeDocument/2006/relationships/audio" Target="../media/media21.m4a"/></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5" Type="http://schemas.openxmlformats.org/officeDocument/2006/relationships/image" Target="../media/image14.png"/><Relationship Id="rId1" Type="http://schemas.microsoft.com/office/2007/relationships/media" Target="../media/media22.m4a"/><Relationship Id="rId2" Type="http://schemas.openxmlformats.org/officeDocument/2006/relationships/audio" Target="../media/media22.m4a"/></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14.png"/><Relationship Id="rId1" Type="http://schemas.microsoft.com/office/2007/relationships/media" Target="../media/media23.m4a"/><Relationship Id="rId2" Type="http://schemas.openxmlformats.org/officeDocument/2006/relationships/audio" Target="../media/media23.m4a"/></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14.png"/><Relationship Id="rId1" Type="http://schemas.microsoft.com/office/2007/relationships/media" Target="../media/media24.m4a"/><Relationship Id="rId2" Type="http://schemas.openxmlformats.org/officeDocument/2006/relationships/audio" Target="../media/media24.m4a"/></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53.png"/><Relationship Id="rId5" Type="http://schemas.openxmlformats.org/officeDocument/2006/relationships/image" Target="../media/image14.png"/><Relationship Id="rId1" Type="http://schemas.microsoft.com/office/2007/relationships/media" Target="../media/media25.m4a"/><Relationship Id="rId2" Type="http://schemas.openxmlformats.org/officeDocument/2006/relationships/audio" Target="../media/media25.m4a"/></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14.png"/><Relationship Id="rId1" Type="http://schemas.microsoft.com/office/2007/relationships/media" Target="../media/media26.m4a"/><Relationship Id="rId2" Type="http://schemas.openxmlformats.org/officeDocument/2006/relationships/audio" Target="../media/media26.m4a"/></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27.m4a"/><Relationship Id="rId2" Type="http://schemas.openxmlformats.org/officeDocument/2006/relationships/audio" Target="../media/media27.m4a"/></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28.m4a"/><Relationship Id="rId2" Type="http://schemas.openxmlformats.org/officeDocument/2006/relationships/audio" Target="../media/media28.m4a"/></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385936"/>
            <a:ext cx="921701" cy="1388242"/>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009378" y="573670"/>
            <a:ext cx="1848804" cy="1937590"/>
          </a:xfrm>
          <a:prstGeom prst="rect">
            <a:avLst/>
          </a:prstGeom>
        </p:spPr>
      </p:pic>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06438" y="2698994"/>
            <a:ext cx="1907546" cy="1240793"/>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98851" y="5506453"/>
            <a:ext cx="1993925" cy="1228927"/>
          </a:xfrm>
          <a:prstGeom prst="rect">
            <a:avLst/>
          </a:prstGeom>
        </p:spPr>
      </p:pic>
      <p:pic>
        <p:nvPicPr>
          <p:cNvPr id="10" name="Picture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898611" y="4160038"/>
            <a:ext cx="2123201" cy="1387109"/>
          </a:xfrm>
          <a:prstGeom prst="rect">
            <a:avLst/>
          </a:prstGeom>
        </p:spPr>
      </p:pic>
      <p:pic>
        <p:nvPicPr>
          <p:cNvPr id="11" name="Picture 1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0878"/>
            <a:ext cx="934445" cy="1162956"/>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pic>
      <p:sp>
        <p:nvSpPr>
          <p:cNvPr id="13" name="TextBox 12"/>
          <p:cNvSpPr txBox="1"/>
          <p:nvPr/>
        </p:nvSpPr>
        <p:spPr>
          <a:xfrm>
            <a:off x="0" y="4736"/>
            <a:ext cx="12192000" cy="381200"/>
          </a:xfrm>
          <a:prstGeom prst="rect">
            <a:avLst/>
          </a:prstGeom>
          <a:solidFill>
            <a:schemeClr val="accent2"/>
          </a:solidFill>
        </p:spPr>
        <p:txBody>
          <a:bodyPr wrap="square" rtlCol="0">
            <a:spAutoFit/>
          </a:bodyPr>
          <a:lstStyle/>
          <a:p>
            <a:r>
              <a:rPr lang="en-US" dirty="0" smtClean="0">
                <a:latin typeface="Helvetica" charset="0"/>
                <a:ea typeface="Helvetica" charset="0"/>
                <a:cs typeface="Helvetica" charset="0"/>
              </a:rPr>
              <a:t>Information Professionals’ Roles in a Post-Truth Era</a:t>
            </a:r>
            <a:endParaRPr lang="en-US" dirty="0">
              <a:latin typeface="Helvetica" charset="0"/>
              <a:ea typeface="Helvetica" charset="0"/>
              <a:cs typeface="Helvetica" charset="0"/>
            </a:endParaRPr>
          </a:p>
        </p:txBody>
      </p:sp>
      <p:sp>
        <p:nvSpPr>
          <p:cNvPr id="19" name="TextBox 18"/>
          <p:cNvSpPr txBox="1"/>
          <p:nvPr/>
        </p:nvSpPr>
        <p:spPr>
          <a:xfrm>
            <a:off x="966111" y="417317"/>
            <a:ext cx="2813056" cy="3647152"/>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algn="ctr"/>
            <a:r>
              <a:rPr lang="en-US" sz="1100" dirty="0" smtClean="0">
                <a:latin typeface="Palatino" charset="0"/>
                <a:ea typeface="Palatino" charset="0"/>
                <a:cs typeface="Palatino" charset="0"/>
              </a:rPr>
              <a:t>Introduction</a:t>
            </a:r>
          </a:p>
          <a:p>
            <a:pPr algn="ctr"/>
            <a:endParaRPr lang="en-US" sz="1100" dirty="0">
              <a:latin typeface="Palatino" charset="0"/>
              <a:ea typeface="Palatino" charset="0"/>
              <a:cs typeface="Palatino" charset="0"/>
            </a:endParaRPr>
          </a:p>
          <a:p>
            <a:pPr algn="just"/>
            <a:r>
              <a:rPr lang="en-US" sz="1100" dirty="0" smtClean="0">
                <a:latin typeface="Palatino" charset="0"/>
                <a:ea typeface="Palatino" charset="0"/>
                <a:cs typeface="Palatino" charset="0"/>
              </a:rPr>
              <a:t>This study seeks </a:t>
            </a:r>
            <a:r>
              <a:rPr lang="en-US" sz="1100" dirty="0">
                <a:latin typeface="Palatino" charset="0"/>
                <a:ea typeface="Palatino" charset="0"/>
                <a:cs typeface="Palatino" charset="0"/>
              </a:rPr>
              <a:t>to create context for library services in a “post-truth” </a:t>
            </a:r>
            <a:r>
              <a:rPr lang="en-US" sz="1100" dirty="0" smtClean="0">
                <a:latin typeface="Palatino" charset="0"/>
                <a:ea typeface="Palatino" charset="0"/>
                <a:cs typeface="Palatino" charset="0"/>
              </a:rPr>
              <a:t>reality, </a:t>
            </a:r>
            <a:r>
              <a:rPr lang="en-US" sz="1100" dirty="0">
                <a:latin typeface="Palatino" charset="0"/>
                <a:ea typeface="Palatino" charset="0"/>
                <a:cs typeface="Palatino" charset="0"/>
              </a:rPr>
              <a:t>and also to assist librarians exploring their roles in terms of critical librarianship. The Oxford English Dictionary named “post-truth” the word of the year for </a:t>
            </a:r>
            <a:r>
              <a:rPr lang="en-US" sz="1100" dirty="0" smtClean="0">
                <a:latin typeface="Palatino" charset="0"/>
                <a:ea typeface="Palatino" charset="0"/>
                <a:cs typeface="Palatino" charset="0"/>
              </a:rPr>
              <a:t>2016. </a:t>
            </a:r>
            <a:r>
              <a:rPr lang="en-US" sz="1100" dirty="0">
                <a:latin typeface="Palatino" charset="0"/>
                <a:ea typeface="Palatino" charset="0"/>
                <a:cs typeface="Palatino" charset="0"/>
              </a:rPr>
              <a:t>The ALA affirms accurate information is a core librarianship value</a:t>
            </a:r>
            <a:r>
              <a:rPr lang="en-US" sz="1100" dirty="0" smtClean="0">
                <a:latin typeface="Palatino" charset="0"/>
                <a:ea typeface="Palatino" charset="0"/>
                <a:cs typeface="Palatino" charset="0"/>
              </a:rPr>
              <a:t>. </a:t>
            </a:r>
            <a:r>
              <a:rPr lang="en-US" sz="1100" dirty="0">
                <a:latin typeface="Palatino" charset="0"/>
                <a:ea typeface="Palatino" charset="0"/>
                <a:cs typeface="Palatino" charset="0"/>
              </a:rPr>
              <a:t>Facts in public discourse are personalized, relative, and “alternative” rather than objective. Often information is weaponized. Given recent current events in which public trust in the media is now being overtly undermined by elements in the government, as well as other social and political forces, information literacy is crucial in order for an informed citizenry to participate fully in a democracy. </a:t>
            </a:r>
          </a:p>
          <a:p>
            <a:pPr algn="just"/>
            <a:endParaRPr lang="en-US" sz="1100" dirty="0">
              <a:latin typeface="Palatino" charset="0"/>
              <a:ea typeface="Palatino" charset="0"/>
              <a:cs typeface="Palatino" charset="0"/>
            </a:endParaRPr>
          </a:p>
        </p:txBody>
      </p:sp>
      <p:sp>
        <p:nvSpPr>
          <p:cNvPr id="20" name="TextBox 19"/>
          <p:cNvSpPr txBox="1"/>
          <p:nvPr/>
        </p:nvSpPr>
        <p:spPr>
          <a:xfrm>
            <a:off x="5991113" y="385936"/>
            <a:ext cx="3190042" cy="7586692"/>
          </a:xfrm>
          <a:prstGeom prst="rect">
            <a:avLst/>
          </a:prstGeom>
          <a:noFill/>
        </p:spPr>
        <p:txBody>
          <a:bodyPr wrap="square" rtlCol="0">
            <a:spAutoFit/>
          </a:bodyPr>
          <a:lstStyle/>
          <a:p>
            <a:r>
              <a:rPr lang="en-US" dirty="0" smtClean="0">
                <a:latin typeface="Palatino" charset="0"/>
                <a:ea typeface="Palatino" charset="0"/>
                <a:cs typeface="Palatino" charset="0"/>
              </a:rPr>
              <a:t>Definitions</a:t>
            </a:r>
          </a:p>
          <a:p>
            <a:r>
              <a:rPr lang="en-US" sz="900" dirty="0" smtClean="0">
                <a:latin typeface="Palatino" charset="0"/>
                <a:ea typeface="Palatino" charset="0"/>
                <a:cs typeface="Palatino" charset="0"/>
              </a:rPr>
              <a:t>“</a:t>
            </a:r>
            <a:r>
              <a:rPr lang="en-US" sz="800" b="1" dirty="0" smtClean="0">
                <a:latin typeface="Palatino" charset="0"/>
                <a:ea typeface="Palatino" charset="0"/>
                <a:cs typeface="Palatino" charset="0"/>
              </a:rPr>
              <a:t>Critical librarianship </a:t>
            </a:r>
            <a:r>
              <a:rPr lang="en-US" sz="800" dirty="0" smtClean="0">
                <a:latin typeface="Palatino" charset="0"/>
                <a:ea typeface="Palatino" charset="0"/>
                <a:cs typeface="Palatino" charset="0"/>
              </a:rPr>
              <a:t>takes the position that, “neutrality is not only unachievable, it is harmful to oppressed groups in our society” (Farkas, 2017).</a:t>
            </a: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Misinformation</a:t>
            </a:r>
            <a:r>
              <a:rPr lang="en-US" sz="800" dirty="0" smtClean="0">
                <a:latin typeface="Palatino" charset="0"/>
                <a:ea typeface="Palatino" charset="0"/>
                <a:cs typeface="Palatino" charset="0"/>
              </a:rPr>
              <a:t>: Information </a:t>
            </a:r>
            <a:r>
              <a:rPr lang="en-US" sz="800" dirty="0">
                <a:latin typeface="Palatino" charset="0"/>
                <a:ea typeface="Palatino" charset="0"/>
                <a:cs typeface="Palatino" charset="0"/>
              </a:rPr>
              <a:t>that has been shown to be </a:t>
            </a:r>
            <a:r>
              <a:rPr lang="en-US" sz="800" dirty="0" smtClean="0">
                <a:latin typeface="Palatino" charset="0"/>
                <a:ea typeface="Palatino" charset="0"/>
                <a:cs typeface="Palatino" charset="0"/>
              </a:rPr>
              <a:t>inaccurate, can include concealment</a:t>
            </a:r>
            <a:r>
              <a:rPr lang="en-US" sz="800" dirty="0">
                <a:latin typeface="Palatino" charset="0"/>
                <a:ea typeface="Palatino" charset="0"/>
                <a:cs typeface="Palatino" charset="0"/>
              </a:rPr>
              <a:t>, ambivalence, distortion, and </a:t>
            </a:r>
            <a:r>
              <a:rPr lang="en-US" sz="800" dirty="0" smtClean="0">
                <a:latin typeface="Palatino" charset="0"/>
                <a:ea typeface="Palatino" charset="0"/>
                <a:cs typeface="Palatino" charset="0"/>
              </a:rPr>
              <a:t>falsification.</a:t>
            </a:r>
            <a:r>
              <a:rPr lang="en-US" sz="800" dirty="0" smtClean="0">
                <a:effectLst/>
                <a:latin typeface="Palatino" charset="0"/>
                <a:ea typeface="Palatino" charset="0"/>
                <a:cs typeface="Palatino" charset="0"/>
              </a:rPr>
              <a:t> </a:t>
            </a:r>
            <a:endParaRPr lang="en-US" sz="800" dirty="0" smtClean="0">
              <a:latin typeface="Palatino" charset="0"/>
              <a:ea typeface="Palatino" charset="0"/>
              <a:cs typeface="Palatino" charset="0"/>
            </a:endParaRP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Disinformation</a:t>
            </a:r>
            <a:r>
              <a:rPr lang="en-US" sz="800" dirty="0" smtClean="0">
                <a:latin typeface="Palatino" charset="0"/>
                <a:ea typeface="Palatino" charset="0"/>
                <a:cs typeface="Palatino" charset="0"/>
              </a:rPr>
              <a:t>: False </a:t>
            </a:r>
            <a:r>
              <a:rPr lang="en-US" sz="800" dirty="0">
                <a:latin typeface="Palatino" charset="0"/>
                <a:ea typeface="Palatino" charset="0"/>
                <a:cs typeface="Palatino" charset="0"/>
              </a:rPr>
              <a:t>information which is intended to mislead, especially propaganda issued by a government organization to a rival power or the media</a:t>
            </a:r>
            <a:r>
              <a:rPr lang="en-US" sz="800" dirty="0" smtClean="0">
                <a:latin typeface="Palatino" charset="0"/>
                <a:ea typeface="Palatino" charset="0"/>
                <a:cs typeface="Palatino" charset="0"/>
              </a:rPr>
              <a:t>. Can include advertising, business and political info, doctored photos, forged documents and fake maps (OED, Fallis, 2015). </a:t>
            </a:r>
            <a:endParaRPr lang="en-US" sz="800" dirty="0">
              <a:latin typeface="Palatino" charset="0"/>
              <a:ea typeface="Palatino" charset="0"/>
              <a:cs typeface="Palatino" charset="0"/>
            </a:endParaRP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Post-Truth</a:t>
            </a:r>
            <a:r>
              <a:rPr lang="en-US" sz="800" dirty="0" smtClean="0">
                <a:latin typeface="Palatino" charset="0"/>
                <a:ea typeface="Palatino" charset="0"/>
                <a:cs typeface="Palatino" charset="0"/>
              </a:rPr>
              <a:t>: </a:t>
            </a:r>
            <a:r>
              <a:rPr lang="en-US" sz="800" dirty="0">
                <a:latin typeface="Palatino" charset="0"/>
                <a:ea typeface="Palatino" charset="0"/>
                <a:cs typeface="Palatino" charset="0"/>
              </a:rPr>
              <a:t>Relating to or denoting circumstances in which objective facts are less influential in shaping public opinion than appeals to emotion and personal </a:t>
            </a:r>
            <a:r>
              <a:rPr lang="en-US" sz="800" dirty="0" smtClean="0">
                <a:latin typeface="Palatino" charset="0"/>
                <a:ea typeface="Palatino" charset="0"/>
                <a:cs typeface="Palatino" charset="0"/>
              </a:rPr>
              <a:t>belief (OED). </a:t>
            </a:r>
            <a:endParaRPr lang="en-US" sz="800" dirty="0">
              <a:latin typeface="Palatino" charset="0"/>
              <a:ea typeface="Palatino" charset="0"/>
              <a:cs typeface="Palatino" charset="0"/>
            </a:endParaRPr>
          </a:p>
          <a:p>
            <a:r>
              <a:rPr lang="en-US" sz="800" dirty="0">
                <a:latin typeface="Palatino" charset="0"/>
                <a:ea typeface="Palatino" charset="0"/>
                <a:cs typeface="Palatino" charset="0"/>
              </a:rPr>
              <a:t> </a:t>
            </a:r>
          </a:p>
          <a:p>
            <a:r>
              <a:rPr lang="en-US" sz="800" b="1" dirty="0" smtClean="0">
                <a:latin typeface="Palatino" charset="0"/>
                <a:ea typeface="Palatino" charset="0"/>
                <a:cs typeface="Palatino" charset="0"/>
              </a:rPr>
              <a:t>Truthiness: </a:t>
            </a:r>
            <a:r>
              <a:rPr lang="en-US" sz="800" dirty="0" smtClean="0">
                <a:latin typeface="Palatino" charset="0"/>
                <a:ea typeface="Palatino" charset="0"/>
                <a:cs typeface="Palatino" charset="0"/>
              </a:rPr>
              <a:t>The quality of seeming or being felt to be true, even if not necessarily true. </a:t>
            </a:r>
          </a:p>
          <a:p>
            <a:pPr algn="just"/>
            <a:r>
              <a:rPr lang="en-US" sz="800" i="1" dirty="0" smtClean="0">
                <a:latin typeface="Palatino" charset="0"/>
                <a:ea typeface="Palatino" charset="0"/>
                <a:cs typeface="Palatino" charset="0"/>
              </a:rPr>
              <a:t>Also, </a:t>
            </a:r>
            <a:r>
              <a:rPr lang="en-US" sz="800" dirty="0">
                <a:latin typeface="Palatino" charset="0"/>
                <a:ea typeface="Palatino" charset="0"/>
                <a:cs typeface="Palatino" charset="0"/>
              </a:rPr>
              <a:t>The quality of seeming to be true according to one's intuition, </a:t>
            </a:r>
            <a:endParaRPr lang="en-US" sz="800" dirty="0" smtClean="0">
              <a:latin typeface="Palatino" charset="0"/>
              <a:ea typeface="Palatino" charset="0"/>
              <a:cs typeface="Palatino" charset="0"/>
            </a:endParaRPr>
          </a:p>
          <a:p>
            <a:pPr algn="just"/>
            <a:r>
              <a:rPr lang="en-US" sz="800" dirty="0" smtClean="0">
                <a:latin typeface="Palatino" charset="0"/>
                <a:ea typeface="Palatino" charset="0"/>
                <a:cs typeface="Palatino" charset="0"/>
              </a:rPr>
              <a:t>opinion</a:t>
            </a:r>
            <a:r>
              <a:rPr lang="en-US" sz="800" dirty="0">
                <a:latin typeface="Palatino" charset="0"/>
                <a:ea typeface="Palatino" charset="0"/>
                <a:cs typeface="Palatino" charset="0"/>
              </a:rPr>
              <a:t>, or perception without  regard to logic, factual evidence, or the </a:t>
            </a:r>
            <a:r>
              <a:rPr lang="en-US" sz="800" dirty="0" smtClean="0">
                <a:latin typeface="Palatino" charset="0"/>
                <a:ea typeface="Palatino" charset="0"/>
                <a:cs typeface="Palatino" charset="0"/>
              </a:rPr>
              <a:t>like;</a:t>
            </a:r>
            <a:endParaRPr lang="en-US" sz="800" dirty="0">
              <a:latin typeface="Palatino" charset="0"/>
              <a:ea typeface="Palatino" charset="0"/>
              <a:cs typeface="Palatino" charset="0"/>
            </a:endParaRPr>
          </a:p>
          <a:p>
            <a:pPr algn="just"/>
            <a:r>
              <a:rPr lang="en-US" sz="800" dirty="0">
                <a:latin typeface="Palatino" charset="0"/>
                <a:ea typeface="Palatino" charset="0"/>
                <a:cs typeface="Palatino" charset="0"/>
              </a:rPr>
              <a:t>the growing trend of truthiness as opposed to truth</a:t>
            </a:r>
            <a:r>
              <a:rPr lang="en-US" sz="800" i="1" dirty="0">
                <a:latin typeface="Palatino" charset="0"/>
                <a:ea typeface="Palatino" charset="0"/>
                <a:cs typeface="Palatino" charset="0"/>
              </a:rPr>
              <a:t>. </a:t>
            </a:r>
            <a:r>
              <a:rPr lang="en-US" sz="800" i="1" dirty="0" smtClean="0">
                <a:latin typeface="Palatino" charset="0"/>
                <a:ea typeface="Palatino" charset="0"/>
                <a:cs typeface="Palatino" charset="0"/>
              </a:rPr>
              <a:t>(Dictionary.com)</a:t>
            </a:r>
            <a:endParaRPr lang="en-US" sz="800" i="1" dirty="0">
              <a:latin typeface="Palatino" charset="0"/>
              <a:ea typeface="Palatino" charset="0"/>
              <a:cs typeface="Palatino" charset="0"/>
            </a:endParaRP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Information warfare:  “</a:t>
            </a:r>
            <a:r>
              <a:rPr lang="en-US" sz="800" dirty="0" smtClean="0">
                <a:latin typeface="Palatino" charset="0"/>
                <a:ea typeface="Palatino" charset="0"/>
                <a:cs typeface="Palatino" charset="0"/>
              </a:rPr>
              <a:t>A state-conducted</a:t>
            </a:r>
            <a:r>
              <a:rPr lang="en-US" sz="800" dirty="0">
                <a:latin typeface="Palatino" charset="0"/>
                <a:ea typeface="Palatino" charset="0"/>
                <a:cs typeface="Palatino" charset="0"/>
              </a:rPr>
              <a:t>, strategic series of information and psychological operations that influences the target’s opinions, attitudes and actions in order to support the political goals of the state’s </a:t>
            </a:r>
            <a:r>
              <a:rPr lang="en-US" sz="800" dirty="0" smtClean="0">
                <a:latin typeface="Palatino" charset="0"/>
                <a:ea typeface="Palatino" charset="0"/>
                <a:cs typeface="Palatino" charset="0"/>
              </a:rPr>
              <a:t>leaders” (Aro, 2016).</a:t>
            </a: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Filter Bubble</a:t>
            </a:r>
            <a:r>
              <a:rPr lang="en-US" sz="800" dirty="0" smtClean="0">
                <a:latin typeface="Palatino" charset="0"/>
                <a:ea typeface="Palatino" charset="0"/>
                <a:cs typeface="Palatino" charset="0"/>
              </a:rPr>
              <a:t>: The </a:t>
            </a:r>
            <a:r>
              <a:rPr lang="en-US" sz="800" dirty="0">
                <a:latin typeface="Palatino" charset="0"/>
                <a:ea typeface="Palatino" charset="0"/>
                <a:cs typeface="Palatino" charset="0"/>
              </a:rPr>
              <a:t>restriction of a user's perspective that can be created by personalized search technologies</a:t>
            </a:r>
            <a:r>
              <a:rPr lang="en-US" sz="800" dirty="0" smtClean="0">
                <a:latin typeface="Palatino" charset="0"/>
                <a:ea typeface="Palatino" charset="0"/>
                <a:cs typeface="Palatino" charset="0"/>
              </a:rPr>
              <a:t>.(whatis.techtarget.com)</a:t>
            </a: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Information Literacy</a:t>
            </a:r>
            <a:r>
              <a:rPr lang="en-US" sz="800" dirty="0" smtClean="0">
                <a:latin typeface="Palatino" charset="0"/>
                <a:ea typeface="Palatino" charset="0"/>
                <a:cs typeface="Palatino" charset="0"/>
              </a:rPr>
              <a:t>: “Information </a:t>
            </a:r>
            <a:r>
              <a:rPr lang="en-US" sz="800" dirty="0">
                <a:latin typeface="Palatino" charset="0"/>
                <a:ea typeface="Palatino" charset="0"/>
                <a:cs typeface="Palatino" charset="0"/>
              </a:rPr>
              <a:t>literacy is a set of abilities requiring individuals to </a:t>
            </a:r>
            <a:r>
              <a:rPr lang="en-US" sz="800" dirty="0" smtClean="0">
                <a:latin typeface="Palatino" charset="0"/>
                <a:ea typeface="Palatino" charset="0"/>
                <a:cs typeface="Palatino" charset="0"/>
              </a:rPr>
              <a:t>recognize </a:t>
            </a:r>
            <a:r>
              <a:rPr lang="en-US" sz="800" dirty="0">
                <a:latin typeface="Palatino" charset="0"/>
                <a:ea typeface="Palatino" charset="0"/>
                <a:cs typeface="Palatino" charset="0"/>
              </a:rPr>
              <a:t>when information is needed and have the ability to locate, evaluate, and use effectively the needed </a:t>
            </a:r>
            <a:r>
              <a:rPr lang="en-US" sz="800" dirty="0" smtClean="0">
                <a:latin typeface="Palatino" charset="0"/>
                <a:ea typeface="Palatino" charset="0"/>
                <a:cs typeface="Palatino" charset="0"/>
              </a:rPr>
              <a:t>information</a:t>
            </a:r>
            <a:r>
              <a:rPr lang="is-IS" sz="800" dirty="0" smtClean="0">
                <a:latin typeface="Palatino" charset="0"/>
                <a:ea typeface="Palatino" charset="0"/>
                <a:cs typeface="Palatino" charset="0"/>
              </a:rPr>
              <a:t>…</a:t>
            </a:r>
            <a:r>
              <a:rPr lang="en-US" sz="800" dirty="0" smtClean="0">
                <a:latin typeface="Palatino" charset="0"/>
                <a:ea typeface="Palatino" charset="0"/>
                <a:cs typeface="Palatino" charset="0"/>
              </a:rPr>
              <a:t>also </a:t>
            </a:r>
            <a:r>
              <a:rPr lang="en-US" sz="800" dirty="0">
                <a:latin typeface="Palatino" charset="0"/>
                <a:ea typeface="Palatino" charset="0"/>
                <a:cs typeface="Palatino" charset="0"/>
              </a:rPr>
              <a:t>is increasingly important in the contemporary environment of rapid technological change and proliferating information </a:t>
            </a:r>
            <a:r>
              <a:rPr lang="en-US" sz="800" dirty="0" smtClean="0">
                <a:latin typeface="Palatino" charset="0"/>
                <a:ea typeface="Palatino" charset="0"/>
                <a:cs typeface="Palatino" charset="0"/>
              </a:rPr>
              <a:t>resources”(ALA.org).</a:t>
            </a: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Digital Literacy: </a:t>
            </a:r>
            <a:r>
              <a:rPr lang="en-US" sz="800" dirty="0" smtClean="0">
                <a:latin typeface="Palatino" charset="0"/>
                <a:ea typeface="Palatino" charset="0"/>
                <a:cs typeface="Palatino" charset="0"/>
              </a:rPr>
              <a:t>Digital behaviors, practices and identities’ involving critical thinking, reflection, and life-long learning, communication, collaboration, and social engagement.</a:t>
            </a:r>
            <a:r>
              <a:rPr lang="en-US" sz="800" dirty="0" smtClean="0">
                <a:effectLst/>
                <a:latin typeface="Palatino" charset="0"/>
                <a:ea typeface="Palatino" charset="0"/>
                <a:cs typeface="Palatino" charset="0"/>
              </a:rPr>
              <a:t> -ALA</a:t>
            </a:r>
            <a:endParaRPr lang="en-US" sz="800" dirty="0" smtClean="0">
              <a:latin typeface="Palatino" charset="0"/>
              <a:ea typeface="Palatino" charset="0"/>
              <a:cs typeface="Palatino" charset="0"/>
            </a:endParaRPr>
          </a:p>
          <a:p>
            <a:endParaRPr lang="en-US" sz="800" dirty="0">
              <a:latin typeface="Palatino" charset="0"/>
              <a:ea typeface="Palatino" charset="0"/>
              <a:cs typeface="Palatino" charset="0"/>
            </a:endParaRPr>
          </a:p>
          <a:p>
            <a:r>
              <a:rPr lang="en-US" sz="800" b="1" dirty="0" smtClean="0">
                <a:latin typeface="Palatino" charset="0"/>
                <a:ea typeface="Palatino" charset="0"/>
                <a:cs typeface="Palatino" charset="0"/>
              </a:rPr>
              <a:t>Confirmation Bias:</a:t>
            </a:r>
          </a:p>
          <a:p>
            <a:r>
              <a:rPr lang="en-US" sz="800" dirty="0">
                <a:latin typeface="Palatino" charset="0"/>
                <a:ea typeface="Palatino" charset="0"/>
                <a:cs typeface="Palatino" charset="0"/>
              </a:rPr>
              <a:t>The tendency to interpret new evidence as confirmation of one's existing beliefs or theories</a:t>
            </a:r>
            <a:r>
              <a:rPr lang="en-US" sz="800" dirty="0" smtClean="0">
                <a:latin typeface="Palatino" charset="0"/>
                <a:ea typeface="Palatino" charset="0"/>
                <a:cs typeface="Palatino" charset="0"/>
              </a:rPr>
              <a:t>. (Encyclopedia Britannica)</a:t>
            </a:r>
          </a:p>
          <a:p>
            <a:endParaRPr lang="en-US" sz="800" dirty="0">
              <a:latin typeface="Palatino" charset="0"/>
              <a:ea typeface="Palatino" charset="0"/>
              <a:cs typeface="Palatino" charset="0"/>
            </a:endParaRPr>
          </a:p>
          <a:p>
            <a:endParaRPr lang="en-US" sz="1000" dirty="0" smtClean="0"/>
          </a:p>
          <a:p>
            <a:endParaRPr lang="en-US" sz="1000" dirty="0"/>
          </a:p>
          <a:p>
            <a:endParaRPr lang="en-US" sz="1000" dirty="0" smtClean="0"/>
          </a:p>
          <a:p>
            <a:endParaRPr lang="en-US" sz="1000" dirty="0"/>
          </a:p>
          <a:p>
            <a:endParaRPr lang="en-US" sz="1000" dirty="0" smtClean="0"/>
          </a:p>
          <a:p>
            <a:endParaRPr lang="en-US" sz="1000" dirty="0"/>
          </a:p>
        </p:txBody>
      </p:sp>
      <p:sp>
        <p:nvSpPr>
          <p:cNvPr id="21" name="TextBox 20"/>
          <p:cNvSpPr txBox="1"/>
          <p:nvPr/>
        </p:nvSpPr>
        <p:spPr>
          <a:xfrm>
            <a:off x="966111" y="4308347"/>
            <a:ext cx="2813056" cy="2477601"/>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algn="ctr"/>
            <a:r>
              <a:rPr lang="en-US" sz="1100" dirty="0" smtClean="0">
                <a:latin typeface="Palatino" charset="0"/>
                <a:ea typeface="Palatino" charset="0"/>
                <a:cs typeface="Palatino" charset="0"/>
              </a:rPr>
              <a:t>Research Questions</a:t>
            </a:r>
          </a:p>
          <a:p>
            <a:pPr algn="ctr"/>
            <a:endParaRPr lang="en-US" sz="1100" dirty="0" smtClean="0">
              <a:latin typeface="Palatino" charset="0"/>
              <a:ea typeface="Palatino" charset="0"/>
              <a:cs typeface="Palatino" charset="0"/>
            </a:endParaRPr>
          </a:p>
          <a:p>
            <a:pPr lvl="0" algn="just"/>
            <a:r>
              <a:rPr lang="en-US" sz="1100" dirty="0">
                <a:latin typeface="Palatino" charset="0"/>
                <a:ea typeface="Palatino" charset="0"/>
                <a:cs typeface="Palatino" charset="0"/>
              </a:rPr>
              <a:t>What do librarians actually perceive their roles to be in this information environment and political moment</a:t>
            </a:r>
            <a:r>
              <a:rPr lang="en-US" sz="1100" dirty="0" smtClean="0">
                <a:latin typeface="Palatino" charset="0"/>
                <a:ea typeface="Palatino" charset="0"/>
                <a:cs typeface="Palatino" charset="0"/>
              </a:rPr>
              <a:t>?</a:t>
            </a:r>
          </a:p>
          <a:p>
            <a:pPr lvl="0" algn="just"/>
            <a:endParaRPr lang="en-US" sz="1100" dirty="0">
              <a:latin typeface="Palatino" charset="0"/>
              <a:ea typeface="Palatino" charset="0"/>
              <a:cs typeface="Palatino" charset="0"/>
            </a:endParaRPr>
          </a:p>
          <a:p>
            <a:pPr lvl="0" algn="just"/>
            <a:r>
              <a:rPr lang="en-US" sz="1100" dirty="0">
                <a:latin typeface="Palatino" charset="0"/>
                <a:ea typeface="Palatino" charset="0"/>
                <a:cs typeface="Palatino" charset="0"/>
              </a:rPr>
              <a:t>Do they embrace critical librarianship and perceive libraries as the solution to the stated problem</a:t>
            </a:r>
            <a:r>
              <a:rPr lang="en-US" sz="1100" dirty="0" smtClean="0">
                <a:latin typeface="Palatino" charset="0"/>
                <a:ea typeface="Palatino" charset="0"/>
                <a:cs typeface="Palatino" charset="0"/>
              </a:rPr>
              <a:t>?</a:t>
            </a:r>
          </a:p>
          <a:p>
            <a:pPr lvl="0" algn="just"/>
            <a:endParaRPr lang="en-US" sz="1100" dirty="0">
              <a:latin typeface="Palatino" charset="0"/>
              <a:ea typeface="Palatino" charset="0"/>
              <a:cs typeface="Palatino" charset="0"/>
            </a:endParaRPr>
          </a:p>
          <a:p>
            <a:pPr algn="just"/>
            <a:r>
              <a:rPr lang="en-US" sz="1100" dirty="0">
                <a:latin typeface="Palatino" charset="0"/>
                <a:ea typeface="Palatino" charset="0"/>
                <a:cs typeface="Palatino" charset="0"/>
              </a:rPr>
              <a:t>What are public libraries doing in terms of programming and information </a:t>
            </a:r>
            <a:r>
              <a:rPr lang="en-US" sz="1100" dirty="0" smtClean="0">
                <a:latin typeface="Palatino" charset="0"/>
                <a:ea typeface="Palatino" charset="0"/>
                <a:cs typeface="Palatino" charset="0"/>
              </a:rPr>
              <a:t>literacy?</a:t>
            </a:r>
            <a:endParaRPr lang="en-US" sz="1100" dirty="0">
              <a:latin typeface="Palatino" charset="0"/>
              <a:ea typeface="Palatino" charset="0"/>
              <a:cs typeface="Palatino" charset="0"/>
            </a:endParaRPr>
          </a:p>
          <a:p>
            <a:pPr algn="just"/>
            <a:endParaRPr lang="en-US" sz="1100" dirty="0" smtClean="0">
              <a:latin typeface="Palatino" charset="0"/>
              <a:ea typeface="Palatino" charset="0"/>
              <a:cs typeface="Palatino" charset="0"/>
            </a:endParaRPr>
          </a:p>
          <a:p>
            <a:endParaRPr lang="en-US" sz="1200" dirty="0"/>
          </a:p>
        </p:txBody>
      </p:sp>
      <p:pic>
        <p:nvPicPr>
          <p:cNvPr id="22" name="Picture 21"/>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5008" y="3548543"/>
            <a:ext cx="825249" cy="624631"/>
          </a:xfrm>
          <a:prstGeom prst="rect">
            <a:avLst/>
          </a:prstGeom>
        </p:spPr>
      </p:pic>
      <p:pic>
        <p:nvPicPr>
          <p:cNvPr id="24" name="Picture 2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2744" y="5383834"/>
            <a:ext cx="934445" cy="1474166"/>
          </a:xfrm>
          <a:prstGeom prst="rect">
            <a:avLst/>
          </a:prstGeom>
        </p:spPr>
      </p:pic>
      <p:pic>
        <p:nvPicPr>
          <p:cNvPr id="3" name="Picture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2609690"/>
            <a:ext cx="934445" cy="891150"/>
          </a:xfrm>
          <a:prstGeom prst="rect">
            <a:avLst/>
          </a:prstGeom>
        </p:spPr>
      </p:pic>
      <p:pic>
        <p:nvPicPr>
          <p:cNvPr id="4" name="Picture 3"/>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423891" y="4341908"/>
            <a:ext cx="354487" cy="534599"/>
          </a:xfrm>
          <a:prstGeom prst="rect">
            <a:avLst/>
          </a:prstGeom>
        </p:spPr>
      </p:pic>
      <p:pic>
        <p:nvPicPr>
          <p:cNvPr id="12" name="Picture 1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373" y="1897969"/>
            <a:ext cx="934445" cy="613291"/>
          </a:xfrm>
          <a:prstGeom prst="rect">
            <a:avLst/>
          </a:prstGeom>
        </p:spPr>
      </p:pic>
      <p:sp>
        <p:nvSpPr>
          <p:cNvPr id="25" name="TextBox 24"/>
          <p:cNvSpPr txBox="1"/>
          <p:nvPr/>
        </p:nvSpPr>
        <p:spPr>
          <a:xfrm>
            <a:off x="9304892" y="401602"/>
            <a:ext cx="2858016" cy="3816429"/>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algn="ctr"/>
            <a:r>
              <a:rPr lang="en-US" sz="1100" dirty="0" smtClean="0">
                <a:latin typeface="Palatino" charset="0"/>
                <a:ea typeface="Palatino" charset="0"/>
                <a:cs typeface="Palatino" charset="0"/>
              </a:rPr>
              <a:t>Methods</a:t>
            </a:r>
          </a:p>
          <a:p>
            <a:pPr algn="ctr"/>
            <a:endParaRPr lang="en-US" sz="1100" dirty="0" smtClean="0">
              <a:latin typeface="Palatino" charset="0"/>
              <a:ea typeface="Palatino" charset="0"/>
              <a:cs typeface="Palatino" charset="0"/>
            </a:endParaRPr>
          </a:p>
          <a:p>
            <a:pPr algn="just"/>
            <a:r>
              <a:rPr lang="en-US" sz="1100" dirty="0">
                <a:latin typeface="Palatino" charset="0"/>
                <a:ea typeface="Palatino" charset="0"/>
                <a:cs typeface="Palatino" charset="0"/>
              </a:rPr>
              <a:t>A qualitative exploratory and descriptive </a:t>
            </a:r>
            <a:r>
              <a:rPr lang="en-US" sz="1100" dirty="0" smtClean="0">
                <a:latin typeface="Palatino" charset="0"/>
                <a:ea typeface="Palatino" charset="0"/>
                <a:cs typeface="Palatino" charset="0"/>
              </a:rPr>
              <a:t>multiple case </a:t>
            </a:r>
            <a:r>
              <a:rPr lang="en-US" sz="1100" dirty="0">
                <a:latin typeface="Palatino" charset="0"/>
                <a:ea typeface="Palatino" charset="0"/>
                <a:cs typeface="Palatino" charset="0"/>
              </a:rPr>
              <a:t>study </a:t>
            </a:r>
            <a:r>
              <a:rPr lang="en-US" sz="1100" dirty="0" smtClean="0">
                <a:latin typeface="Palatino" charset="0"/>
                <a:ea typeface="Palatino" charset="0"/>
                <a:cs typeface="Palatino" charset="0"/>
              </a:rPr>
              <a:t>with a sample of small</a:t>
            </a:r>
            <a:r>
              <a:rPr lang="en-US" sz="1100" dirty="0">
                <a:latin typeface="Palatino" charset="0"/>
                <a:ea typeface="Palatino" charset="0"/>
                <a:cs typeface="Palatino" charset="0"/>
              </a:rPr>
              <a:t>, mid-sized and large public </a:t>
            </a:r>
            <a:r>
              <a:rPr lang="en-US" sz="1100" dirty="0" smtClean="0">
                <a:latin typeface="Palatino" charset="0"/>
                <a:ea typeface="Palatino" charset="0"/>
                <a:cs typeface="Palatino" charset="0"/>
              </a:rPr>
              <a:t>libraries will survey librarians’ perceptions of their roles and problems associated with “post-truth” society. </a:t>
            </a:r>
          </a:p>
          <a:p>
            <a:pPr algn="just"/>
            <a:endParaRPr lang="en-US" sz="1100" dirty="0" smtClean="0">
              <a:latin typeface="Palatino" charset="0"/>
              <a:ea typeface="Palatino" charset="0"/>
              <a:cs typeface="Palatino" charset="0"/>
            </a:endParaRPr>
          </a:p>
          <a:p>
            <a:pPr algn="just"/>
            <a:r>
              <a:rPr lang="en-US" sz="1100" dirty="0" smtClean="0">
                <a:latin typeface="Palatino" charset="0"/>
                <a:ea typeface="Palatino" charset="0"/>
                <a:cs typeface="Palatino" charset="0"/>
              </a:rPr>
              <a:t>Information </a:t>
            </a:r>
            <a:r>
              <a:rPr lang="en-US" sz="1100" dirty="0">
                <a:latin typeface="Palatino" charset="0"/>
                <a:ea typeface="Palatino" charset="0"/>
                <a:cs typeface="Palatino" charset="0"/>
              </a:rPr>
              <a:t>literacy programming will be analyzed by examining websites and policy documents describing the planning and implementation process of education efforts. </a:t>
            </a:r>
            <a:endParaRPr lang="en-US" sz="1100" dirty="0" smtClean="0">
              <a:latin typeface="Palatino" charset="0"/>
              <a:ea typeface="Palatino" charset="0"/>
              <a:cs typeface="Palatino" charset="0"/>
            </a:endParaRPr>
          </a:p>
          <a:p>
            <a:pPr algn="just"/>
            <a:endParaRPr lang="en-US" sz="1100" dirty="0">
              <a:latin typeface="Palatino" charset="0"/>
              <a:ea typeface="Palatino" charset="0"/>
              <a:cs typeface="Palatino" charset="0"/>
            </a:endParaRPr>
          </a:p>
          <a:p>
            <a:pPr algn="just"/>
            <a:r>
              <a:rPr lang="en-US" sz="1100" dirty="0">
                <a:latin typeface="Palatino" charset="0"/>
                <a:ea typeface="Palatino" charset="0"/>
                <a:cs typeface="Palatino" charset="0"/>
              </a:rPr>
              <a:t>The selection criteria will attempt to reflect a wide range of settings with racially, ethnically, economically and geographically diverse populations. </a:t>
            </a:r>
          </a:p>
          <a:p>
            <a:pPr algn="just"/>
            <a:endParaRPr lang="en-US" sz="1100" dirty="0">
              <a:latin typeface="Palatino" charset="0"/>
              <a:ea typeface="Palatino" charset="0"/>
              <a:cs typeface="Palatino" charset="0"/>
            </a:endParaRPr>
          </a:p>
          <a:p>
            <a:pPr algn="just"/>
            <a:r>
              <a:rPr lang="en-US" sz="1100" dirty="0" smtClean="0">
                <a:latin typeface="Palatino" charset="0"/>
                <a:ea typeface="Palatino" charset="0"/>
                <a:cs typeface="Palatino" charset="0"/>
              </a:rPr>
              <a:t>Semi-structured </a:t>
            </a:r>
            <a:r>
              <a:rPr lang="en-US" sz="1100" dirty="0">
                <a:latin typeface="Palatino" charset="0"/>
                <a:ea typeface="Palatino" charset="0"/>
                <a:cs typeface="Palatino" charset="0"/>
              </a:rPr>
              <a:t>interviews will be conducted with </a:t>
            </a:r>
            <a:r>
              <a:rPr lang="en-US" sz="1100" dirty="0" smtClean="0">
                <a:latin typeface="Palatino" charset="0"/>
                <a:ea typeface="Palatino" charset="0"/>
                <a:cs typeface="Palatino" charset="0"/>
              </a:rPr>
              <a:t>librarians.</a:t>
            </a:r>
            <a:endParaRPr lang="en-US" sz="1100" dirty="0">
              <a:latin typeface="Palatino" charset="0"/>
              <a:ea typeface="Palatino" charset="0"/>
              <a:cs typeface="Palatino" charset="0"/>
            </a:endParaRPr>
          </a:p>
        </p:txBody>
      </p:sp>
      <p:pic>
        <p:nvPicPr>
          <p:cNvPr id="15" name="Picture 14"/>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403527" y="4351688"/>
            <a:ext cx="858397" cy="515038"/>
          </a:xfrm>
          <a:prstGeom prst="rect">
            <a:avLst/>
          </a:prstGeom>
        </p:spPr>
      </p:pic>
      <p:sp>
        <p:nvSpPr>
          <p:cNvPr id="26" name="TextBox 25"/>
          <p:cNvSpPr txBox="1"/>
          <p:nvPr/>
        </p:nvSpPr>
        <p:spPr>
          <a:xfrm>
            <a:off x="9344785" y="5006332"/>
            <a:ext cx="2827752" cy="1800493"/>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algn="ctr"/>
            <a:r>
              <a:rPr lang="en-US" sz="1100" dirty="0" smtClean="0">
                <a:latin typeface="Palatino" charset="0"/>
                <a:ea typeface="Palatino" charset="0"/>
                <a:cs typeface="Palatino" charset="0"/>
              </a:rPr>
              <a:t>Expected Contribution to Field</a:t>
            </a:r>
          </a:p>
          <a:p>
            <a:pPr algn="just"/>
            <a:endParaRPr lang="en-US" sz="1100" dirty="0" smtClean="0">
              <a:latin typeface="Palatino" charset="0"/>
              <a:ea typeface="Palatino" charset="0"/>
              <a:cs typeface="Palatino" charset="0"/>
            </a:endParaRPr>
          </a:p>
          <a:p>
            <a:pPr algn="just"/>
            <a:r>
              <a:rPr lang="en-US" sz="1100" dirty="0" smtClean="0">
                <a:latin typeface="Palatino" charset="0"/>
                <a:ea typeface="Palatino" charset="0"/>
                <a:cs typeface="Palatino" charset="0"/>
              </a:rPr>
              <a:t>Study results will inform </a:t>
            </a:r>
            <a:r>
              <a:rPr lang="en-US" sz="1100" dirty="0">
                <a:latin typeface="Palatino" charset="0"/>
                <a:ea typeface="Palatino" charset="0"/>
                <a:cs typeface="Palatino" charset="0"/>
              </a:rPr>
              <a:t>practice grounded in librarianship’s long tradition of social justice. </a:t>
            </a:r>
            <a:r>
              <a:rPr lang="en-US" sz="1100" dirty="0" smtClean="0">
                <a:latin typeface="Palatino" charset="0"/>
                <a:ea typeface="Palatino" charset="0"/>
                <a:cs typeface="Palatino" charset="0"/>
              </a:rPr>
              <a:t> Surveying programming trends and perceptions of roles </a:t>
            </a:r>
            <a:r>
              <a:rPr lang="en-US" sz="1100" dirty="0">
                <a:latin typeface="Palatino" charset="0"/>
                <a:ea typeface="Palatino" charset="0"/>
                <a:cs typeface="Palatino" charset="0"/>
              </a:rPr>
              <a:t>will orient </a:t>
            </a:r>
            <a:r>
              <a:rPr lang="en-US" sz="1100" dirty="0" smtClean="0">
                <a:latin typeface="Palatino" charset="0"/>
                <a:ea typeface="Palatino" charset="0"/>
                <a:cs typeface="Palatino" charset="0"/>
              </a:rPr>
              <a:t>others seeking to </a:t>
            </a:r>
            <a:r>
              <a:rPr lang="en-US" sz="1100" dirty="0">
                <a:latin typeface="Palatino" charset="0"/>
                <a:ea typeface="Palatino" charset="0"/>
                <a:cs typeface="Palatino" charset="0"/>
              </a:rPr>
              <a:t>develop </a:t>
            </a:r>
            <a:r>
              <a:rPr lang="en-US" sz="1100" dirty="0" smtClean="0">
                <a:latin typeface="Palatino" charset="0"/>
                <a:ea typeface="Palatino" charset="0"/>
                <a:cs typeface="Palatino" charset="0"/>
              </a:rPr>
              <a:t>information literacy programming </a:t>
            </a:r>
            <a:r>
              <a:rPr lang="en-US" sz="1100" dirty="0">
                <a:latin typeface="Palatino" charset="0"/>
                <a:ea typeface="Palatino" charset="0"/>
                <a:cs typeface="Palatino" charset="0"/>
              </a:rPr>
              <a:t>and services. </a:t>
            </a:r>
          </a:p>
          <a:p>
            <a:pPr algn="just"/>
            <a:endParaRPr lang="en-US" sz="1100" dirty="0" smtClean="0">
              <a:latin typeface="Palatino" charset="0"/>
              <a:ea typeface="Palatino" charset="0"/>
              <a:cs typeface="Palatino" charset="0"/>
            </a:endParaRPr>
          </a:p>
          <a:p>
            <a:endParaRPr lang="en-US" sz="1200" dirty="0"/>
          </a:p>
        </p:txBody>
      </p:sp>
      <p:pic>
        <p:nvPicPr>
          <p:cNvPr id="16" name="Picture 15"/>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1000086" y="4358205"/>
            <a:ext cx="995524" cy="517762"/>
          </a:xfrm>
          <a:prstGeom prst="rect">
            <a:avLst/>
          </a:prstGeo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8176508"/>
      </p:ext>
    </p:extLst>
  </p:cSld>
  <p:clrMapOvr>
    <a:masterClrMapping/>
  </p:clrMapOvr>
  <mc:AlternateContent xmlns:mc="http://schemas.openxmlformats.org/markup-compatibility/2006">
    <mc:Choice xmlns:p14="http://schemas.microsoft.com/office/powerpoint/2010/main" Requires="p14">
      <p:transition spd="slow" p14:dur="2000" advTm="86462"/>
    </mc:Choice>
    <mc:Fallback>
      <p:transition spd="slow" advTm="86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838200" y="760141"/>
            <a:ext cx="10515600" cy="535531"/>
          </a:xfrm>
          <a:prstGeom prst="rect">
            <a:avLst/>
          </a:prstGeom>
          <a:solidFill>
            <a:schemeClr val="accent2"/>
          </a:solidFill>
        </p:spPr>
        <p:txBody>
          <a:bodyPr wrap="square" rtlCol="0">
            <a:spAutoFit/>
          </a:bodyPr>
          <a:lstStyle/>
          <a:p>
            <a:pPr algn="ctr"/>
            <a:r>
              <a:rPr lang="en-US" sz="3200" dirty="0" smtClean="0">
                <a:latin typeface="Helvetica" charset="0"/>
                <a:ea typeface="Helvetica" charset="0"/>
                <a:cs typeface="Helvetica" charset="0"/>
              </a:rPr>
              <a:t>    Information Professionals’ Roles in a Post-Truth Era</a:t>
            </a:r>
            <a:endParaRPr lang="en-US" sz="3200" dirty="0">
              <a:latin typeface="Helvetica" charset="0"/>
              <a:ea typeface="Helvetica" charset="0"/>
              <a:cs typeface="Helvetica" charset="0"/>
            </a:endParaRPr>
          </a:p>
        </p:txBody>
      </p:sp>
      <p:sp>
        <p:nvSpPr>
          <p:cNvPr id="5" name="Content Placeholder 4"/>
          <p:cNvSpPr txBox="1">
            <a:spLocks noGrp="1"/>
          </p:cNvSpPr>
          <p:nvPr>
            <p:ph idx="1"/>
          </p:nvPr>
        </p:nvSpPr>
        <p:spPr>
          <a:xfrm>
            <a:off x="612168" y="4157859"/>
            <a:ext cx="10515600" cy="2278188"/>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marL="0" indent="0" algn="ctr">
              <a:buNone/>
            </a:pPr>
            <a:r>
              <a:rPr lang="en-US" sz="1600" dirty="0" smtClean="0">
                <a:latin typeface="Palatino" charset="0"/>
                <a:ea typeface="Palatino" charset="0"/>
                <a:cs typeface="Palatino" charset="0"/>
              </a:rPr>
              <a:t>Introduction</a:t>
            </a:r>
          </a:p>
          <a:p>
            <a:pPr marL="0" indent="0" algn="just">
              <a:buNone/>
            </a:pPr>
            <a:r>
              <a:rPr lang="en-US" sz="1600" dirty="0" smtClean="0">
                <a:latin typeface="Palatino" charset="0"/>
                <a:ea typeface="Palatino" charset="0"/>
                <a:cs typeface="Palatino" charset="0"/>
              </a:rPr>
              <a:t>This study seeks </a:t>
            </a:r>
            <a:r>
              <a:rPr lang="en-US" sz="1600" dirty="0">
                <a:latin typeface="Palatino" charset="0"/>
                <a:ea typeface="Palatino" charset="0"/>
                <a:cs typeface="Palatino" charset="0"/>
              </a:rPr>
              <a:t>to create context for library services in a “post-truth” </a:t>
            </a:r>
            <a:r>
              <a:rPr lang="en-US" sz="1600" dirty="0" smtClean="0">
                <a:latin typeface="Palatino" charset="0"/>
                <a:ea typeface="Palatino" charset="0"/>
                <a:cs typeface="Palatino" charset="0"/>
              </a:rPr>
              <a:t>reality, </a:t>
            </a:r>
            <a:r>
              <a:rPr lang="en-US" sz="1600" dirty="0">
                <a:latin typeface="Palatino" charset="0"/>
                <a:ea typeface="Palatino" charset="0"/>
                <a:cs typeface="Palatino" charset="0"/>
              </a:rPr>
              <a:t>and also to assist librarians exploring their roles in terms of critical librarianship. The Oxford English Dictionary named “post-truth” the word of the year for </a:t>
            </a:r>
            <a:r>
              <a:rPr lang="en-US" sz="1600" dirty="0" smtClean="0">
                <a:latin typeface="Palatino" charset="0"/>
                <a:ea typeface="Palatino" charset="0"/>
                <a:cs typeface="Palatino" charset="0"/>
              </a:rPr>
              <a:t>2016. </a:t>
            </a:r>
            <a:r>
              <a:rPr lang="en-US" sz="1600" dirty="0">
                <a:latin typeface="Palatino" charset="0"/>
                <a:ea typeface="Palatino" charset="0"/>
                <a:cs typeface="Palatino" charset="0"/>
              </a:rPr>
              <a:t>The ALA affirms accurate information is a core librarianship value</a:t>
            </a:r>
            <a:r>
              <a:rPr lang="en-US" sz="1600" dirty="0" smtClean="0">
                <a:latin typeface="Palatino" charset="0"/>
                <a:ea typeface="Palatino" charset="0"/>
                <a:cs typeface="Palatino" charset="0"/>
              </a:rPr>
              <a:t>. </a:t>
            </a:r>
            <a:r>
              <a:rPr lang="en-US" sz="1600" dirty="0">
                <a:latin typeface="Palatino" charset="0"/>
                <a:ea typeface="Palatino" charset="0"/>
                <a:cs typeface="Palatino" charset="0"/>
              </a:rPr>
              <a:t>Facts in public discourse are personalized, relative, and “alternative” rather than objective. Often information is weaponized. Given recent current events in which public trust in the media is now being overtly undermined by elements in the government, as well as other social and political forces, information literacy is crucial in order for an informed citizenry to participate fully in a democracy. </a:t>
            </a:r>
          </a:p>
          <a:p>
            <a:pPr algn="just"/>
            <a:endParaRPr lang="en-US" sz="1100" dirty="0">
              <a:latin typeface="Palatino" charset="0"/>
              <a:ea typeface="Palatino" charset="0"/>
              <a:cs typeface="Palatino" charset="0"/>
            </a:endParaRP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50294" y="1869897"/>
            <a:ext cx="2039348" cy="1957226"/>
          </a:xfrm>
          <a:prstGeom prst="rect">
            <a:avLst/>
          </a:prstGeo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25300113"/>
      </p:ext>
    </p:extLst>
  </p:cSld>
  <p:clrMapOvr>
    <a:masterClrMapping/>
  </p:clrMapOvr>
  <mc:AlternateContent xmlns:mc="http://schemas.openxmlformats.org/markup-compatibility/2006">
    <mc:Choice xmlns:p14="http://schemas.microsoft.com/office/powerpoint/2010/main" Requires="p14">
      <p:transition spd="slow" p14:dur="2000" advTm="61247"/>
    </mc:Choice>
    <mc:Fallback>
      <p:transition spd="slow" advTm="61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94347" y="0"/>
            <a:ext cx="6971543" cy="6858000"/>
          </a:xfr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7415943"/>
      </p:ext>
    </p:extLst>
  </p:cSld>
  <p:clrMapOvr>
    <a:masterClrMapping/>
  </p:clrMapOvr>
  <mc:AlternateContent xmlns:mc="http://schemas.openxmlformats.org/markup-compatibility/2006">
    <mc:Choice xmlns:p14="http://schemas.microsoft.com/office/powerpoint/2010/main" Requires="p14">
      <p:transition spd="slow" p14:dur="2000" advTm="77157"/>
    </mc:Choice>
    <mc:Fallback>
      <p:transition spd="slow" advTm="77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alatino" charset="0"/>
                <a:ea typeface="Palatino" charset="0"/>
                <a:cs typeface="Palatino" charset="0"/>
              </a:rPr>
              <a:t>Resolution on Access to Accurate Information</a:t>
            </a:r>
            <a:endParaRPr lang="en-US" dirty="0">
              <a:latin typeface="Palatino" charset="0"/>
              <a:ea typeface="Palatino" charset="0"/>
              <a:cs typeface="Palatino" charset="0"/>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469077" y="1825625"/>
            <a:ext cx="9253845" cy="4351338"/>
          </a:xfr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9699676"/>
      </p:ext>
    </p:extLst>
  </p:cSld>
  <p:clrMapOvr>
    <a:masterClrMapping/>
  </p:clrMapOvr>
  <mc:AlternateContent xmlns:mc="http://schemas.openxmlformats.org/markup-compatibility/2006">
    <mc:Choice xmlns:p14="http://schemas.microsoft.com/office/powerpoint/2010/main" Requires="p14">
      <p:transition spd="slow" p14:dur="2000" advTm="19012"/>
    </mc:Choice>
    <mc:Fallback>
      <p:transition spd="slow" advTm="19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8428" y="1889289"/>
            <a:ext cx="9133725" cy="4202130"/>
          </a:xfrm>
          <a:solidFill>
            <a:schemeClr val="accent1">
              <a:lumMod val="40000"/>
              <a:lumOff val="60000"/>
            </a:schemeClr>
          </a:solidFill>
        </p:spPr>
        <p:txBody>
          <a:bodyPr>
            <a:normAutofit/>
          </a:bodyPr>
          <a:lstStyle/>
          <a:p>
            <a:pPr marL="0" indent="0" algn="just">
              <a:buNone/>
            </a:pPr>
            <a:r>
              <a:rPr lang="en-US" sz="2400" b="1" dirty="0">
                <a:latin typeface="Palatino" charset="0"/>
                <a:ea typeface="Palatino" charset="0"/>
                <a:cs typeface="Palatino" charset="0"/>
              </a:rPr>
              <a:t>Truthiness</a:t>
            </a:r>
            <a:r>
              <a:rPr lang="en-US" sz="1900" dirty="0">
                <a:latin typeface="Palatino" charset="0"/>
                <a:ea typeface="Palatino" charset="0"/>
                <a:cs typeface="Palatino" charset="0"/>
              </a:rPr>
              <a:t>:</a:t>
            </a:r>
          </a:p>
          <a:p>
            <a:pPr marL="0" indent="0" algn="just">
              <a:buNone/>
            </a:pPr>
            <a:r>
              <a:rPr lang="en-US" sz="1900" dirty="0">
                <a:latin typeface="Palatino" charset="0"/>
                <a:ea typeface="Palatino" charset="0"/>
                <a:cs typeface="Palatino" charset="0"/>
              </a:rPr>
              <a:t>The quality of seeming or being felt to be true, even if not necessarily true. </a:t>
            </a:r>
            <a:endParaRPr lang="en-US" sz="1900" dirty="0" smtClean="0">
              <a:latin typeface="Palatino" charset="0"/>
              <a:ea typeface="Palatino" charset="0"/>
              <a:cs typeface="Palatino" charset="0"/>
            </a:endParaRPr>
          </a:p>
          <a:p>
            <a:pPr marL="0" indent="0" algn="just">
              <a:buNone/>
            </a:pPr>
            <a:r>
              <a:rPr lang="en-US" sz="1900" i="1" dirty="0" smtClean="0">
                <a:latin typeface="Palatino" charset="0"/>
                <a:ea typeface="Palatino" charset="0"/>
                <a:cs typeface="Palatino" charset="0"/>
              </a:rPr>
              <a:t>Also</a:t>
            </a:r>
            <a:r>
              <a:rPr lang="en-US" sz="1900" dirty="0">
                <a:latin typeface="Palatino" charset="0"/>
                <a:ea typeface="Palatino" charset="0"/>
                <a:cs typeface="Palatino" charset="0"/>
              </a:rPr>
              <a:t>,</a:t>
            </a:r>
          </a:p>
          <a:p>
            <a:pPr marL="0" indent="0" algn="just">
              <a:buNone/>
            </a:pPr>
            <a:r>
              <a:rPr lang="en-US" sz="1900" dirty="0">
                <a:latin typeface="Palatino" charset="0"/>
                <a:ea typeface="Palatino" charset="0"/>
                <a:cs typeface="Palatino" charset="0"/>
              </a:rPr>
              <a:t>The quality of seeming to be true according to one's intuition, opinion, or perception without regard to logic, factual evidence, or the like:</a:t>
            </a:r>
          </a:p>
          <a:p>
            <a:pPr marL="0" indent="0" algn="just">
              <a:buNone/>
            </a:pPr>
            <a:r>
              <a:rPr lang="en-US" sz="1900" dirty="0">
                <a:latin typeface="Palatino" charset="0"/>
                <a:ea typeface="Palatino" charset="0"/>
                <a:cs typeface="Palatino" charset="0"/>
              </a:rPr>
              <a:t>the growing trend of truthiness as opposed to </a:t>
            </a:r>
            <a:r>
              <a:rPr lang="en-US" sz="1900" dirty="0" smtClean="0">
                <a:latin typeface="Palatino" charset="0"/>
                <a:ea typeface="Palatino" charset="0"/>
                <a:cs typeface="Palatino" charset="0"/>
              </a:rPr>
              <a:t>truth.</a:t>
            </a:r>
          </a:p>
          <a:p>
            <a:pPr marL="0" indent="0" algn="just">
              <a:buNone/>
            </a:pPr>
            <a:endParaRPr lang="en-US" sz="1900" dirty="0" smtClean="0">
              <a:latin typeface="Palatino" charset="0"/>
              <a:ea typeface="Palatino" charset="0"/>
              <a:cs typeface="Palatino" charset="0"/>
            </a:endParaRPr>
          </a:p>
          <a:p>
            <a:pPr marL="0" indent="0" algn="just">
              <a:buNone/>
            </a:pPr>
            <a:r>
              <a:rPr lang="en-US" sz="2400" b="1" dirty="0" smtClean="0">
                <a:latin typeface="Palatino" charset="0"/>
                <a:ea typeface="Palatino" charset="0"/>
                <a:cs typeface="Palatino" charset="0"/>
              </a:rPr>
              <a:t>Post-Truth</a:t>
            </a:r>
            <a:r>
              <a:rPr lang="en-US" sz="1900" dirty="0">
                <a:latin typeface="Palatino" charset="0"/>
                <a:ea typeface="Palatino" charset="0"/>
                <a:cs typeface="Palatino" charset="0"/>
              </a:rPr>
              <a:t>:</a:t>
            </a:r>
          </a:p>
          <a:p>
            <a:pPr marL="0" indent="0" algn="just">
              <a:buNone/>
            </a:pPr>
            <a:r>
              <a:rPr lang="en-US" sz="1900" dirty="0">
                <a:latin typeface="Palatino" charset="0"/>
                <a:ea typeface="Palatino" charset="0"/>
                <a:cs typeface="Palatino" charset="0"/>
              </a:rPr>
              <a:t>Relating to or denoting circumstances in which objective facts are less influential in shaping public opinion than appeals to emotion and </a:t>
            </a:r>
            <a:r>
              <a:rPr lang="en-US" sz="1900" dirty="0" smtClean="0">
                <a:latin typeface="Palatino" charset="0"/>
                <a:ea typeface="Palatino" charset="0"/>
                <a:cs typeface="Palatino" charset="0"/>
              </a:rPr>
              <a:t>personal belief.</a:t>
            </a:r>
            <a:endParaRPr lang="en-US" sz="1900" dirty="0">
              <a:latin typeface="Palatino" charset="0"/>
              <a:ea typeface="Palatino" charset="0"/>
              <a:cs typeface="Palatino" charset="0"/>
            </a:endParaRPr>
          </a:p>
          <a:p>
            <a:pPr marL="0" indent="0">
              <a:buNone/>
            </a:pPr>
            <a:endParaRPr lang="en-US" dirty="0">
              <a:latin typeface="Palatino" charset="0"/>
              <a:ea typeface="Palatino" charset="0"/>
              <a:cs typeface="Palatino" charset="0"/>
            </a:endParaRPr>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84297" y="1889289"/>
            <a:ext cx="1652855" cy="4202130"/>
          </a:xfrm>
          <a:prstGeom prst="rect">
            <a:avLst/>
          </a:prstGeom>
        </p:spPr>
      </p:pic>
      <p:sp>
        <p:nvSpPr>
          <p:cNvPr id="5" name="TextBox 4"/>
          <p:cNvSpPr txBox="1"/>
          <p:nvPr/>
        </p:nvSpPr>
        <p:spPr>
          <a:xfrm>
            <a:off x="648428" y="708658"/>
            <a:ext cx="6435090" cy="707886"/>
          </a:xfrm>
          <a:prstGeom prst="rect">
            <a:avLst/>
          </a:prstGeom>
          <a:noFill/>
        </p:spPr>
        <p:txBody>
          <a:bodyPr wrap="square" rtlCol="0">
            <a:spAutoFit/>
          </a:bodyPr>
          <a:lstStyle/>
          <a:p>
            <a:r>
              <a:rPr lang="en-US" sz="4000" dirty="0" smtClean="0">
                <a:latin typeface="Palatino" charset="0"/>
                <a:ea typeface="Palatino" charset="0"/>
                <a:cs typeface="Palatino" charset="0"/>
              </a:rPr>
              <a:t>Definitions</a:t>
            </a:r>
            <a:endParaRPr lang="en-US" sz="4000" dirty="0">
              <a:latin typeface="Palatino" charset="0"/>
              <a:ea typeface="Palatino" charset="0"/>
              <a:cs typeface="Palatino" charset="0"/>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1157267"/>
      </p:ext>
    </p:extLst>
  </p:cSld>
  <p:clrMapOvr>
    <a:masterClrMapping/>
  </p:clrMapOvr>
  <mc:AlternateContent xmlns:mc="http://schemas.openxmlformats.org/markup-compatibility/2006">
    <mc:Choice xmlns:p14="http://schemas.microsoft.com/office/powerpoint/2010/main" Requires="p14">
      <p:transition spd="slow" p14:dur="2000" advTm="57391"/>
    </mc:Choice>
    <mc:Fallback>
      <p:transition spd="slow" advTm="57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alatino" charset="0"/>
                <a:ea typeface="Palatino" charset="0"/>
                <a:cs typeface="Palatino" charset="0"/>
              </a:rPr>
              <a:t>Post-Truth Era: Example</a:t>
            </a:r>
            <a:endParaRPr lang="en-US" dirty="0">
              <a:latin typeface="Palatino" charset="0"/>
              <a:ea typeface="Palatino" charset="0"/>
              <a:cs typeface="Palatino" charset="0"/>
            </a:endParaRPr>
          </a:p>
        </p:txBody>
      </p:sp>
      <p:pic>
        <p:nvPicPr>
          <p:cNvPr id="7" name="Content Placeholder 6"/>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984990" y="1357538"/>
            <a:ext cx="3412839" cy="4386099"/>
          </a:xfr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7571" y="1281337"/>
            <a:ext cx="7438576" cy="4716691"/>
          </a:xfrm>
          <a:prstGeom prst="rect">
            <a:avLst/>
          </a:prstGeom>
        </p:spPr>
      </p:pic>
      <p:sp>
        <p:nvSpPr>
          <p:cNvPr id="9" name="TextBox 8"/>
          <p:cNvSpPr txBox="1"/>
          <p:nvPr/>
        </p:nvSpPr>
        <p:spPr>
          <a:xfrm>
            <a:off x="1197429" y="5998029"/>
            <a:ext cx="10493828" cy="923330"/>
          </a:xfrm>
          <a:prstGeom prst="rect">
            <a:avLst/>
          </a:prstGeom>
          <a:noFill/>
        </p:spPr>
        <p:txBody>
          <a:bodyPr wrap="square" rtlCol="0">
            <a:spAutoFit/>
          </a:bodyPr>
          <a:lstStyle/>
          <a:p>
            <a:r>
              <a:rPr lang="en-US" dirty="0" smtClean="0"/>
              <a:t>Despite factual evidence to the contrary</a:t>
            </a:r>
            <a:r>
              <a:rPr lang="en-US" dirty="0" smtClean="0"/>
              <a:t>, White House Press Secretary </a:t>
            </a:r>
            <a:r>
              <a:rPr lang="en-US" dirty="0" smtClean="0"/>
              <a:t>Sean Spicer claimed Donald Trump’s </a:t>
            </a:r>
            <a:r>
              <a:rPr lang="en-US" dirty="0" smtClean="0"/>
              <a:t>inauguration had the largest attendance in history.</a:t>
            </a:r>
            <a:endParaRPr lang="en-US" dirty="0" smtClean="0"/>
          </a:p>
          <a:p>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54057562"/>
      </p:ext>
    </p:extLst>
  </p:cSld>
  <p:clrMapOvr>
    <a:masterClrMapping/>
  </p:clrMapOvr>
  <mc:AlternateContent xmlns:mc="http://schemas.openxmlformats.org/markup-compatibility/2006">
    <mc:Choice xmlns:p14="http://schemas.microsoft.com/office/powerpoint/2010/main" Requires="p14">
      <p:transition spd="slow" p14:dur="2000" advTm="43426"/>
    </mc:Choice>
    <mc:Fallback>
      <p:transition spd="slow" advTm="43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alatino" charset="0"/>
                <a:ea typeface="Palatino" charset="0"/>
                <a:cs typeface="Palatino" charset="0"/>
              </a:rPr>
              <a:t>Alternative Facts</a:t>
            </a:r>
            <a:endParaRPr lang="en-US" dirty="0">
              <a:latin typeface="Palatino" charset="0"/>
              <a:ea typeface="Palatino" charset="0"/>
              <a:cs typeface="Palatino" charset="0"/>
            </a:endParaRPr>
          </a:p>
        </p:txBody>
      </p:sp>
      <p:pic>
        <p:nvPicPr>
          <p:cNvPr id="4"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l="2987" t="250" r="6622" b="13118"/>
          <a:stretch/>
        </p:blipFill>
        <p:spPr>
          <a:xfrm>
            <a:off x="335532" y="1998447"/>
            <a:ext cx="6802671" cy="4664769"/>
          </a:xfrm>
        </p:spPr>
      </p:pic>
      <p:pic>
        <p:nvPicPr>
          <p:cNvPr id="5" name="Picture 4"/>
          <p:cNvPicPr>
            <a:picLocks noChangeAspect="1"/>
          </p:cNvPicPr>
          <p:nvPr/>
        </p:nvPicPr>
        <p:blipFill rotWithShape="1">
          <a:blip r:embed="rId7">
            <a:extLst>
              <a:ext uri="{28A0092B-C50C-407E-A947-70E740481C1C}">
                <a14:useLocalDpi xmlns:a14="http://schemas.microsoft.com/office/drawing/2010/main" val="0"/>
              </a:ext>
            </a:extLst>
          </a:blip>
          <a:srcRect t="30142"/>
          <a:stretch/>
        </p:blipFill>
        <p:spPr>
          <a:xfrm>
            <a:off x="1202880" y="1212587"/>
            <a:ext cx="10367573" cy="2046301"/>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5308" y="4777740"/>
            <a:ext cx="3221681" cy="1612941"/>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5066" y="1071900"/>
            <a:ext cx="6974353" cy="51854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6703" y="1847945"/>
            <a:ext cx="6997434" cy="3333794"/>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48902" y="2617661"/>
            <a:ext cx="5258318" cy="2311178"/>
          </a:xfrm>
          <a:prstGeom prst="rect">
            <a:avLst/>
          </a:prstGeom>
        </p:spPr>
      </p:pic>
      <p:pic>
        <p:nvPicPr>
          <p:cNvPr id="11" name="Picture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4301" y="1998447"/>
            <a:ext cx="6110976" cy="5238863"/>
          </a:xfrm>
          <a:prstGeom prst="rect">
            <a:avLst/>
          </a:prstGeom>
        </p:spPr>
      </p:pic>
      <p:pic>
        <p:nvPicPr>
          <p:cNvPr id="13" name="Picture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72606" y="365125"/>
            <a:ext cx="4822863" cy="5965299"/>
          </a:xfrm>
          <a:prstGeom prst="rect">
            <a:avLst/>
          </a:prstGeom>
        </p:spPr>
      </p:pic>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590594338"/>
      </p:ext>
    </p:extLst>
  </p:cSld>
  <p:clrMapOvr>
    <a:masterClrMapping/>
  </p:clrMapOvr>
  <mc:AlternateContent xmlns:mc="http://schemas.openxmlformats.org/markup-compatibility/2006">
    <mc:Choice xmlns:p14="http://schemas.microsoft.com/office/powerpoint/2010/main" Requires="p14">
      <p:transition spd="slow" p14:dur="2000" advTm="96364"/>
    </mc:Choice>
    <mc:Fallback>
      <p:transition spd="slow" advTm="96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3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500" fill="hold"/>
                                        <p:tgtEl>
                                          <p:spTgt spid="9"/>
                                        </p:tgtEl>
                                        <p:attrNameLst>
                                          <p:attrName>ppt_x</p:attrName>
                                        </p:attrNameLst>
                                      </p:cBhvr>
                                      <p:tavLst>
                                        <p:tav tm="0">
                                          <p:val>
                                            <p:strVal val="#ppt_x"/>
                                          </p:val>
                                        </p:tav>
                                        <p:tav tm="100000">
                                          <p:val>
                                            <p:strVal val="#ppt_x"/>
                                          </p:val>
                                        </p:tav>
                                      </p:tavLst>
                                    </p:anim>
                                    <p:anim calcmode="lin" valueType="num">
                                      <p:cBhvr additive="base">
                                        <p:cTn id="7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7"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17270" y="605155"/>
            <a:ext cx="2926080" cy="732155"/>
          </a:xfrm>
        </p:spPr>
        <p:txBody>
          <a:bodyPr>
            <a:normAutofit fontScale="90000"/>
          </a:bodyPr>
          <a:lstStyle/>
          <a:p>
            <a:r>
              <a:rPr lang="en-US">
                <a:latin typeface="Palatino" charset="0"/>
                <a:ea typeface="Palatino" charset="0"/>
                <a:cs typeface="Palatino" charset="0"/>
              </a:rPr>
              <a:t>Definitions</a:t>
            </a:r>
            <a:br>
              <a:rPr lang="en-US">
                <a:latin typeface="Palatino" charset="0"/>
                <a:ea typeface="Palatino" charset="0"/>
                <a:cs typeface="Palatino" charset="0"/>
              </a:rPr>
            </a:br>
            <a:endParaRPr lang="en-US"/>
          </a:p>
        </p:txBody>
      </p:sp>
      <p:sp>
        <p:nvSpPr>
          <p:cNvPr id="4" name="Content Placeholder 3"/>
          <p:cNvSpPr txBox="1">
            <a:spLocks noGrp="1"/>
          </p:cNvSpPr>
          <p:nvPr>
            <p:ph idx="1"/>
          </p:nvPr>
        </p:nvSpPr>
        <p:spPr>
          <a:xfrm>
            <a:off x="300990" y="971232"/>
            <a:ext cx="11262360" cy="7861639"/>
          </a:xfrm>
          <a:prstGeom prst="rect">
            <a:avLst/>
          </a:prstGeom>
          <a:noFill/>
        </p:spPr>
        <p:txBody>
          <a:bodyPr wrap="square" rtlCol="0">
            <a:spAutoFit/>
          </a:bodyPr>
          <a:lstStyle/>
          <a:p>
            <a:pPr marL="0" indent="0">
              <a:buNone/>
            </a:pPr>
            <a:r>
              <a:rPr lang="en-US" sz="1200" b="1" dirty="0" smtClean="0">
                <a:latin typeface="Palatino" charset="0"/>
                <a:ea typeface="Palatino" charset="0"/>
                <a:cs typeface="Palatino" charset="0"/>
              </a:rPr>
              <a:t>Critical </a:t>
            </a:r>
            <a:r>
              <a:rPr lang="en-US" sz="1200" b="1" dirty="0" smtClean="0">
                <a:latin typeface="Palatino" charset="0"/>
                <a:ea typeface="Palatino" charset="0"/>
                <a:cs typeface="Palatino" charset="0"/>
              </a:rPr>
              <a:t>librarianship </a:t>
            </a:r>
            <a:r>
              <a:rPr lang="en-US" sz="1200" dirty="0" smtClean="0">
                <a:latin typeface="Palatino" charset="0"/>
                <a:ea typeface="Palatino" charset="0"/>
                <a:cs typeface="Palatino" charset="0"/>
              </a:rPr>
              <a:t>takes the position that, “neutrality is not only unachievable, it is harmful to oppressed groups in our society” (Farkas, 2017).</a:t>
            </a:r>
          </a:p>
          <a:p>
            <a:pPr marL="0" indent="0">
              <a:buNone/>
            </a:pPr>
            <a:endParaRPr lang="en-US" sz="1200" dirty="0">
              <a:latin typeface="Palatino" charset="0"/>
              <a:ea typeface="Palatino" charset="0"/>
              <a:cs typeface="Palatino" charset="0"/>
            </a:endParaRPr>
          </a:p>
          <a:p>
            <a:pPr marL="0" indent="0">
              <a:buNone/>
            </a:pPr>
            <a:r>
              <a:rPr lang="en-US" sz="1200" b="1" dirty="0" smtClean="0">
                <a:latin typeface="Palatino" charset="0"/>
                <a:ea typeface="Palatino" charset="0"/>
                <a:cs typeface="Palatino" charset="0"/>
              </a:rPr>
              <a:t>Misinformation</a:t>
            </a:r>
            <a:r>
              <a:rPr lang="en-US" sz="1200" dirty="0" smtClean="0">
                <a:latin typeface="Palatino" charset="0"/>
                <a:ea typeface="Palatino" charset="0"/>
                <a:cs typeface="Palatino" charset="0"/>
              </a:rPr>
              <a:t>: Information </a:t>
            </a:r>
            <a:r>
              <a:rPr lang="en-US" sz="1200" dirty="0">
                <a:latin typeface="Palatino" charset="0"/>
                <a:ea typeface="Palatino" charset="0"/>
                <a:cs typeface="Palatino" charset="0"/>
              </a:rPr>
              <a:t>that has been shown to be </a:t>
            </a:r>
            <a:r>
              <a:rPr lang="en-US" sz="1200" dirty="0" smtClean="0">
                <a:latin typeface="Palatino" charset="0"/>
                <a:ea typeface="Palatino" charset="0"/>
                <a:cs typeface="Palatino" charset="0"/>
              </a:rPr>
              <a:t>inaccurate, can include concealment</a:t>
            </a:r>
            <a:r>
              <a:rPr lang="en-US" sz="1200" dirty="0">
                <a:latin typeface="Palatino" charset="0"/>
                <a:ea typeface="Palatino" charset="0"/>
                <a:cs typeface="Palatino" charset="0"/>
              </a:rPr>
              <a:t>, ambivalence, distortion, and </a:t>
            </a:r>
            <a:r>
              <a:rPr lang="en-US" sz="1200" dirty="0" smtClean="0">
                <a:latin typeface="Palatino" charset="0"/>
                <a:ea typeface="Palatino" charset="0"/>
                <a:cs typeface="Palatino" charset="0"/>
              </a:rPr>
              <a:t>falsification.</a:t>
            </a:r>
            <a:r>
              <a:rPr lang="en-US" sz="1200" dirty="0" smtClean="0">
                <a:effectLst/>
                <a:latin typeface="Palatino" charset="0"/>
                <a:ea typeface="Palatino" charset="0"/>
                <a:cs typeface="Palatino" charset="0"/>
              </a:rPr>
              <a:t> </a:t>
            </a:r>
            <a:endParaRPr lang="en-US" sz="1200" dirty="0" smtClean="0">
              <a:latin typeface="Palatino" charset="0"/>
              <a:ea typeface="Palatino" charset="0"/>
              <a:cs typeface="Palatino" charset="0"/>
            </a:endParaRPr>
          </a:p>
          <a:p>
            <a:pPr marL="0" indent="0">
              <a:buNone/>
            </a:pPr>
            <a:endParaRPr lang="en-US" sz="1200" dirty="0">
              <a:latin typeface="Palatino" charset="0"/>
              <a:ea typeface="Palatino" charset="0"/>
              <a:cs typeface="Palatino" charset="0"/>
            </a:endParaRPr>
          </a:p>
          <a:p>
            <a:pPr marL="0" indent="0">
              <a:buNone/>
            </a:pPr>
            <a:r>
              <a:rPr lang="en-US" sz="1200" b="1" dirty="0" smtClean="0">
                <a:latin typeface="Palatino" charset="0"/>
                <a:ea typeface="Palatino" charset="0"/>
                <a:cs typeface="Palatino" charset="0"/>
              </a:rPr>
              <a:t>Disinformation</a:t>
            </a:r>
            <a:r>
              <a:rPr lang="en-US" sz="1200" dirty="0" smtClean="0">
                <a:latin typeface="Palatino" charset="0"/>
                <a:ea typeface="Palatino" charset="0"/>
                <a:cs typeface="Palatino" charset="0"/>
              </a:rPr>
              <a:t>: False </a:t>
            </a:r>
            <a:r>
              <a:rPr lang="en-US" sz="1200" dirty="0">
                <a:latin typeface="Palatino" charset="0"/>
                <a:ea typeface="Palatino" charset="0"/>
                <a:cs typeface="Palatino" charset="0"/>
              </a:rPr>
              <a:t>information which is intended to mislead, especially propaganda issued by a government organization to a rival power or the media</a:t>
            </a:r>
            <a:r>
              <a:rPr lang="en-US" sz="1200" dirty="0" smtClean="0">
                <a:latin typeface="Palatino" charset="0"/>
                <a:ea typeface="Palatino" charset="0"/>
                <a:cs typeface="Palatino" charset="0"/>
              </a:rPr>
              <a:t>. Can include advertising, business and political info, doctored photos, forged documents and fake maps (OED, Fallis, 2015). </a:t>
            </a:r>
            <a:endParaRPr lang="en-US" sz="1200" dirty="0">
              <a:latin typeface="Palatino" charset="0"/>
              <a:ea typeface="Palatino" charset="0"/>
              <a:cs typeface="Palatino" charset="0"/>
            </a:endParaRPr>
          </a:p>
          <a:p>
            <a:pPr marL="0" indent="0">
              <a:buNone/>
            </a:pPr>
            <a:endParaRPr lang="en-US" sz="1200" dirty="0">
              <a:latin typeface="Palatino" charset="0"/>
              <a:ea typeface="Palatino" charset="0"/>
              <a:cs typeface="Palatino" charset="0"/>
            </a:endParaRPr>
          </a:p>
          <a:p>
            <a:pPr marL="0" indent="0">
              <a:buNone/>
            </a:pPr>
            <a:r>
              <a:rPr lang="en-US" sz="1200" b="1" dirty="0">
                <a:latin typeface="Palatino" charset="0"/>
                <a:ea typeface="Palatino" charset="0"/>
                <a:cs typeface="Palatino" charset="0"/>
              </a:rPr>
              <a:t>Information warfare:  “</a:t>
            </a:r>
            <a:r>
              <a:rPr lang="en-US" sz="1200" dirty="0">
                <a:latin typeface="Palatino" charset="0"/>
                <a:ea typeface="Palatino" charset="0"/>
                <a:cs typeface="Palatino" charset="0"/>
              </a:rPr>
              <a:t>A state-conducted, strategic series of information and psychological operations that influences the target’s opinions, attitudes and actions in order to support the political goals of the state’s leaders” (Aro, 2016).</a:t>
            </a:r>
          </a:p>
          <a:p>
            <a:pPr marL="0" indent="0">
              <a:buNone/>
            </a:pPr>
            <a:endParaRPr lang="en-US" sz="1200" dirty="0">
              <a:latin typeface="Palatino" charset="0"/>
              <a:ea typeface="Palatino" charset="0"/>
              <a:cs typeface="Palatino" charset="0"/>
            </a:endParaRPr>
          </a:p>
          <a:p>
            <a:pPr marL="0" indent="0">
              <a:buNone/>
            </a:pPr>
            <a:r>
              <a:rPr lang="en-US" sz="1200" b="1" dirty="0">
                <a:latin typeface="Palatino" charset="0"/>
                <a:ea typeface="Palatino" charset="0"/>
                <a:cs typeface="Palatino" charset="0"/>
              </a:rPr>
              <a:t>Filter Bubble</a:t>
            </a:r>
            <a:r>
              <a:rPr lang="en-US" sz="1200" dirty="0">
                <a:latin typeface="Palatino" charset="0"/>
                <a:ea typeface="Palatino" charset="0"/>
                <a:cs typeface="Palatino" charset="0"/>
              </a:rPr>
              <a:t>: </a:t>
            </a:r>
            <a:r>
              <a:rPr lang="en-US" sz="1200" dirty="0" smtClean="0">
                <a:latin typeface="Palatino" charset="0"/>
                <a:ea typeface="Palatino" charset="0"/>
                <a:cs typeface="Palatino" charset="0"/>
              </a:rPr>
              <a:t>“The </a:t>
            </a:r>
            <a:r>
              <a:rPr lang="en-US" sz="1200" dirty="0">
                <a:latin typeface="Palatino" charset="0"/>
                <a:ea typeface="Palatino" charset="0"/>
                <a:cs typeface="Palatino" charset="0"/>
              </a:rPr>
              <a:t>restriction of a user's perspective that can be created by personalized search technologies</a:t>
            </a:r>
            <a:r>
              <a:rPr lang="en-US" sz="1200" dirty="0" smtClean="0">
                <a:latin typeface="Palatino" charset="0"/>
                <a:ea typeface="Palatino" charset="0"/>
                <a:cs typeface="Palatino" charset="0"/>
              </a:rPr>
              <a:t>.”</a:t>
            </a:r>
            <a:endParaRPr lang="en-US" sz="1200" dirty="0">
              <a:latin typeface="Palatino" charset="0"/>
              <a:ea typeface="Palatino" charset="0"/>
              <a:cs typeface="Palatino" charset="0"/>
            </a:endParaRPr>
          </a:p>
          <a:p>
            <a:pPr marL="0" indent="0">
              <a:buNone/>
            </a:pPr>
            <a:r>
              <a:rPr lang="en-US" sz="1200" b="1" dirty="0">
                <a:latin typeface="Palatino" charset="0"/>
                <a:ea typeface="Palatino" charset="0"/>
                <a:cs typeface="Palatino" charset="0"/>
              </a:rPr>
              <a:t>Information Literacy</a:t>
            </a:r>
            <a:r>
              <a:rPr lang="en-US" sz="1200" dirty="0">
                <a:latin typeface="Palatino" charset="0"/>
                <a:ea typeface="Palatino" charset="0"/>
                <a:cs typeface="Palatino" charset="0"/>
              </a:rPr>
              <a:t>: “Information literacy is a set of abilities requiring individuals to recognize when information is needed and have the ability to locate, evaluate, and use effectively the needed information</a:t>
            </a:r>
            <a:r>
              <a:rPr lang="is-IS" sz="1200" dirty="0">
                <a:latin typeface="Palatino" charset="0"/>
                <a:ea typeface="Palatino" charset="0"/>
                <a:cs typeface="Palatino" charset="0"/>
              </a:rPr>
              <a:t>…</a:t>
            </a:r>
            <a:r>
              <a:rPr lang="en-US" sz="1200" dirty="0">
                <a:latin typeface="Palatino" charset="0"/>
                <a:ea typeface="Palatino" charset="0"/>
                <a:cs typeface="Palatino" charset="0"/>
              </a:rPr>
              <a:t>also is increasingly important in the contemporary environment of rapid technological change and proliferating information resources”(ALA.org).</a:t>
            </a:r>
          </a:p>
          <a:p>
            <a:pPr marL="0" indent="0">
              <a:buNone/>
            </a:pPr>
            <a:endParaRPr lang="en-US" sz="1200" dirty="0">
              <a:latin typeface="Palatino" charset="0"/>
              <a:ea typeface="Palatino" charset="0"/>
              <a:cs typeface="Palatino" charset="0"/>
            </a:endParaRPr>
          </a:p>
          <a:p>
            <a:pPr marL="0" indent="0">
              <a:buNone/>
            </a:pPr>
            <a:r>
              <a:rPr lang="en-US" sz="1200" b="1" dirty="0">
                <a:latin typeface="Palatino" charset="0"/>
                <a:ea typeface="Palatino" charset="0"/>
                <a:cs typeface="Palatino" charset="0"/>
              </a:rPr>
              <a:t>Digital Literacy: </a:t>
            </a:r>
            <a:r>
              <a:rPr lang="en-US" sz="1200" dirty="0">
                <a:latin typeface="Palatino" charset="0"/>
                <a:ea typeface="Palatino" charset="0"/>
                <a:cs typeface="Palatino" charset="0"/>
              </a:rPr>
              <a:t>Digital behaviors, practices and identities’ involving critical thinking, reflection, and life-long learning, communication, collaboration, and social engagement. -ALA</a:t>
            </a:r>
          </a:p>
          <a:p>
            <a:pPr marL="0" indent="0">
              <a:buNone/>
            </a:pPr>
            <a:endParaRPr lang="en-US" sz="1200" dirty="0">
              <a:latin typeface="Palatino" charset="0"/>
              <a:ea typeface="Palatino" charset="0"/>
              <a:cs typeface="Palatino" charset="0"/>
            </a:endParaRPr>
          </a:p>
          <a:p>
            <a:pPr marL="0" indent="0">
              <a:buNone/>
            </a:pPr>
            <a:r>
              <a:rPr lang="en-US" sz="1200" b="1" dirty="0">
                <a:latin typeface="Palatino" charset="0"/>
                <a:ea typeface="Palatino" charset="0"/>
                <a:cs typeface="Palatino" charset="0"/>
              </a:rPr>
              <a:t>Confirmation Bias:</a:t>
            </a:r>
          </a:p>
          <a:p>
            <a:pPr marL="0" indent="0">
              <a:buNone/>
            </a:pPr>
            <a:r>
              <a:rPr lang="en-US" sz="1200" dirty="0">
                <a:latin typeface="Palatino" charset="0"/>
                <a:ea typeface="Palatino" charset="0"/>
                <a:cs typeface="Palatino" charset="0"/>
              </a:rPr>
              <a:t>The tendency to interpret new evidence as confirmation of one's existing beliefs or theories. (Encyclopedia Britannica)</a:t>
            </a:r>
          </a:p>
          <a:p>
            <a:pPr marL="0" indent="0">
              <a:buNone/>
            </a:pPr>
            <a:endParaRPr lang="en-US" sz="1200" dirty="0">
              <a:latin typeface="Palatino" charset="0"/>
              <a:ea typeface="Palatino" charset="0"/>
              <a:cs typeface="Palatino" charset="0"/>
            </a:endParaRPr>
          </a:p>
          <a:p>
            <a:pPr marL="0" indent="0">
              <a:buNone/>
            </a:pPr>
            <a:endParaRPr lang="en-US" sz="1200" dirty="0">
              <a:latin typeface="Palatino" charset="0"/>
              <a:ea typeface="Palatino" charset="0"/>
              <a:cs typeface="Palatino" charset="0"/>
            </a:endParaRPr>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13811189"/>
      </p:ext>
    </p:extLst>
  </p:cSld>
  <p:clrMapOvr>
    <a:masterClrMapping/>
  </p:clrMapOvr>
  <mc:AlternateContent xmlns:mc="http://schemas.openxmlformats.org/markup-compatibility/2006">
    <mc:Choice xmlns:p14="http://schemas.microsoft.com/office/powerpoint/2010/main" Requires="p14">
      <p:transition spd="slow" p14:dur="2000" advTm="109636"/>
    </mc:Choice>
    <mc:Fallback>
      <p:transition spd="slow" advTm="109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88416"/>
            <a:ext cx="10062681" cy="744483"/>
          </a:xfrm>
          <a:solidFill>
            <a:schemeClr val="bg1"/>
          </a:solidFill>
        </p:spPr>
        <p:txBody>
          <a:bodyPr>
            <a:normAutofit fontScale="90000"/>
          </a:bodyPr>
          <a:lstStyle/>
          <a:p>
            <a:pPr algn="ctr"/>
            <a:r>
              <a:rPr lang="en-US" dirty="0">
                <a:latin typeface="Palatino" charset="0"/>
                <a:ea typeface="Palatino" charset="0"/>
                <a:cs typeface="Palatino" charset="0"/>
              </a:rPr>
              <a:t>Research Questions</a:t>
            </a:r>
            <a:br>
              <a:rPr lang="en-US" dirty="0">
                <a:latin typeface="Palatino" charset="0"/>
                <a:ea typeface="Palatino" charset="0"/>
                <a:cs typeface="Palatino" charset="0"/>
              </a:rPr>
            </a:br>
            <a:endParaRPr lang="en-US" dirty="0"/>
          </a:p>
        </p:txBody>
      </p:sp>
      <p:sp>
        <p:nvSpPr>
          <p:cNvPr id="4" name="Content Placeholder 3"/>
          <p:cNvSpPr txBox="1">
            <a:spLocks noGrp="1"/>
          </p:cNvSpPr>
          <p:nvPr>
            <p:ph idx="1"/>
          </p:nvPr>
        </p:nvSpPr>
        <p:spPr>
          <a:xfrm>
            <a:off x="838200" y="1825625"/>
            <a:ext cx="10515600" cy="3053656"/>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algn="ctr"/>
            <a:endParaRPr lang="en-US" sz="1800" dirty="0" smtClean="0">
              <a:latin typeface="Palatino" charset="0"/>
              <a:ea typeface="Palatino" charset="0"/>
              <a:cs typeface="Palatino" charset="0"/>
            </a:endParaRPr>
          </a:p>
          <a:p>
            <a:pPr lvl="0" algn="just"/>
            <a:r>
              <a:rPr lang="en-US" sz="1800" dirty="0">
                <a:latin typeface="Palatino" charset="0"/>
                <a:ea typeface="Palatino" charset="0"/>
                <a:cs typeface="Palatino" charset="0"/>
              </a:rPr>
              <a:t>What do librarians actually perceive their roles to be in this information environment and political moment</a:t>
            </a:r>
            <a:r>
              <a:rPr lang="en-US" sz="1800" dirty="0" smtClean="0">
                <a:latin typeface="Palatino" charset="0"/>
                <a:ea typeface="Palatino" charset="0"/>
                <a:cs typeface="Palatino" charset="0"/>
              </a:rPr>
              <a:t>?</a:t>
            </a:r>
          </a:p>
          <a:p>
            <a:pPr lvl="0" algn="just"/>
            <a:endParaRPr lang="en-US" sz="1800" dirty="0">
              <a:latin typeface="Palatino" charset="0"/>
              <a:ea typeface="Palatino" charset="0"/>
              <a:cs typeface="Palatino" charset="0"/>
            </a:endParaRPr>
          </a:p>
          <a:p>
            <a:pPr lvl="0" algn="just"/>
            <a:r>
              <a:rPr lang="en-US" sz="1800" dirty="0">
                <a:latin typeface="Palatino" charset="0"/>
                <a:ea typeface="Palatino" charset="0"/>
                <a:cs typeface="Palatino" charset="0"/>
              </a:rPr>
              <a:t>Do they embrace critical librarianship and perceive libraries as the solution to the stated problem</a:t>
            </a:r>
            <a:r>
              <a:rPr lang="en-US" sz="1800" dirty="0" smtClean="0">
                <a:latin typeface="Palatino" charset="0"/>
                <a:ea typeface="Palatino" charset="0"/>
                <a:cs typeface="Palatino" charset="0"/>
              </a:rPr>
              <a:t>?</a:t>
            </a:r>
          </a:p>
          <a:p>
            <a:pPr lvl="0" algn="just"/>
            <a:endParaRPr lang="en-US" sz="1800" dirty="0">
              <a:latin typeface="Palatino" charset="0"/>
              <a:ea typeface="Palatino" charset="0"/>
              <a:cs typeface="Palatino" charset="0"/>
            </a:endParaRPr>
          </a:p>
          <a:p>
            <a:pPr algn="just"/>
            <a:r>
              <a:rPr lang="en-US" sz="1800" dirty="0">
                <a:latin typeface="Palatino" charset="0"/>
                <a:ea typeface="Palatino" charset="0"/>
                <a:cs typeface="Palatino" charset="0"/>
              </a:rPr>
              <a:t>What are public libraries doing in terms of programming and information </a:t>
            </a:r>
            <a:r>
              <a:rPr lang="en-US" sz="1800" dirty="0" smtClean="0">
                <a:latin typeface="Palatino" charset="0"/>
                <a:ea typeface="Palatino" charset="0"/>
                <a:cs typeface="Palatino" charset="0"/>
              </a:rPr>
              <a:t>literacy?</a:t>
            </a:r>
            <a:endParaRPr lang="en-US" sz="1800" dirty="0">
              <a:latin typeface="Palatino" charset="0"/>
              <a:ea typeface="Palatino" charset="0"/>
              <a:cs typeface="Palatino" charset="0"/>
            </a:endParaRPr>
          </a:p>
          <a:p>
            <a:pPr algn="just"/>
            <a:endParaRPr lang="en-US" sz="1100" dirty="0" smtClean="0">
              <a:latin typeface="Palatino" charset="0"/>
              <a:ea typeface="Palatino" charset="0"/>
              <a:cs typeface="Palatino" charset="0"/>
            </a:endParaRPr>
          </a:p>
          <a:p>
            <a:endParaRPr lang="en-US" sz="12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18673982"/>
      </p:ext>
    </p:extLst>
  </p:cSld>
  <p:clrMapOvr>
    <a:masterClrMapping/>
  </p:clrMapOvr>
  <mc:AlternateContent xmlns:mc="http://schemas.openxmlformats.org/markup-compatibility/2006">
    <mc:Choice xmlns:p14="http://schemas.microsoft.com/office/powerpoint/2010/main" Requires="p14">
      <p:transition spd="slow" p14:dur="2000" advTm="22771"/>
    </mc:Choice>
    <mc:Fallback>
      <p:transition spd="slow" advTm="227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alatino" charset="0"/>
                <a:ea typeface="Palatino" charset="0"/>
                <a:cs typeface="Palatino" charset="0"/>
              </a:rPr>
              <a:t>Methods</a:t>
            </a:r>
            <a:br>
              <a:rPr lang="en-US" dirty="0">
                <a:latin typeface="Palatino" charset="0"/>
                <a:ea typeface="Palatino" charset="0"/>
                <a:cs typeface="Palatino" charset="0"/>
              </a:rPr>
            </a:br>
            <a:endParaRPr lang="en-US" dirty="0"/>
          </a:p>
        </p:txBody>
      </p:sp>
      <p:sp>
        <p:nvSpPr>
          <p:cNvPr id="4" name="Content Placeholder 3"/>
          <p:cNvSpPr txBox="1">
            <a:spLocks noGrp="1"/>
          </p:cNvSpPr>
          <p:nvPr>
            <p:ph idx="1"/>
          </p:nvPr>
        </p:nvSpPr>
        <p:spPr>
          <a:xfrm>
            <a:off x="838200" y="1825625"/>
            <a:ext cx="10515600" cy="3988528"/>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marL="0" indent="0" algn="ctr">
              <a:buNone/>
            </a:pPr>
            <a:endParaRPr lang="en-US" sz="1800" dirty="0" smtClean="0">
              <a:latin typeface="Palatino" charset="0"/>
              <a:ea typeface="Palatino" charset="0"/>
              <a:cs typeface="Palatino" charset="0"/>
            </a:endParaRPr>
          </a:p>
          <a:p>
            <a:pPr marL="0" indent="0" algn="just">
              <a:buNone/>
            </a:pPr>
            <a:r>
              <a:rPr lang="en-US" sz="1800" dirty="0">
                <a:latin typeface="Palatino" charset="0"/>
                <a:ea typeface="Palatino" charset="0"/>
                <a:cs typeface="Palatino" charset="0"/>
              </a:rPr>
              <a:t>A qualitative exploratory and descriptive </a:t>
            </a:r>
            <a:r>
              <a:rPr lang="en-US" sz="1800" dirty="0" smtClean="0">
                <a:latin typeface="Palatino" charset="0"/>
                <a:ea typeface="Palatino" charset="0"/>
                <a:cs typeface="Palatino" charset="0"/>
              </a:rPr>
              <a:t>multiple case </a:t>
            </a:r>
            <a:r>
              <a:rPr lang="en-US" sz="1800" dirty="0">
                <a:latin typeface="Palatino" charset="0"/>
                <a:ea typeface="Palatino" charset="0"/>
                <a:cs typeface="Palatino" charset="0"/>
              </a:rPr>
              <a:t>study </a:t>
            </a:r>
            <a:r>
              <a:rPr lang="en-US" sz="1800" dirty="0" smtClean="0">
                <a:latin typeface="Palatino" charset="0"/>
                <a:ea typeface="Palatino" charset="0"/>
                <a:cs typeface="Palatino" charset="0"/>
              </a:rPr>
              <a:t>with a sample of small</a:t>
            </a:r>
            <a:r>
              <a:rPr lang="en-US" sz="1800" dirty="0">
                <a:latin typeface="Palatino" charset="0"/>
                <a:ea typeface="Palatino" charset="0"/>
                <a:cs typeface="Palatino" charset="0"/>
              </a:rPr>
              <a:t>, mid-sized and large public </a:t>
            </a:r>
            <a:r>
              <a:rPr lang="en-US" sz="1800" dirty="0" smtClean="0">
                <a:latin typeface="Palatino" charset="0"/>
                <a:ea typeface="Palatino" charset="0"/>
                <a:cs typeface="Palatino" charset="0"/>
              </a:rPr>
              <a:t>libraries will survey librarians’ perceptions of their roles and problems associated with “post-truth” society. </a:t>
            </a:r>
          </a:p>
          <a:p>
            <a:pPr marL="0" indent="0" algn="just">
              <a:buNone/>
            </a:pPr>
            <a:endParaRPr lang="en-US" sz="1800" dirty="0" smtClean="0">
              <a:latin typeface="Palatino" charset="0"/>
              <a:ea typeface="Palatino" charset="0"/>
              <a:cs typeface="Palatino" charset="0"/>
            </a:endParaRPr>
          </a:p>
          <a:p>
            <a:pPr marL="0" indent="0" algn="just">
              <a:buNone/>
            </a:pPr>
            <a:r>
              <a:rPr lang="en-US" sz="1800" dirty="0" smtClean="0">
                <a:latin typeface="Palatino" charset="0"/>
                <a:ea typeface="Palatino" charset="0"/>
                <a:cs typeface="Palatino" charset="0"/>
              </a:rPr>
              <a:t>Information </a:t>
            </a:r>
            <a:r>
              <a:rPr lang="en-US" sz="1800" dirty="0">
                <a:latin typeface="Palatino" charset="0"/>
                <a:ea typeface="Palatino" charset="0"/>
                <a:cs typeface="Palatino" charset="0"/>
              </a:rPr>
              <a:t>literacy programming will be analyzed by examining websites and policy documents describing the planning and implementation process of education efforts. </a:t>
            </a:r>
            <a:endParaRPr lang="en-US" sz="1800" dirty="0" smtClean="0">
              <a:latin typeface="Palatino" charset="0"/>
              <a:ea typeface="Palatino" charset="0"/>
              <a:cs typeface="Palatino" charset="0"/>
            </a:endParaRPr>
          </a:p>
          <a:p>
            <a:pPr marL="0" indent="0" algn="just">
              <a:buNone/>
            </a:pPr>
            <a:endParaRPr lang="en-US" sz="1800" dirty="0">
              <a:latin typeface="Palatino" charset="0"/>
              <a:ea typeface="Palatino" charset="0"/>
              <a:cs typeface="Palatino" charset="0"/>
            </a:endParaRPr>
          </a:p>
          <a:p>
            <a:pPr marL="0" indent="0" algn="just">
              <a:buNone/>
            </a:pPr>
            <a:r>
              <a:rPr lang="en-US" sz="1800" dirty="0">
                <a:latin typeface="Palatino" charset="0"/>
                <a:ea typeface="Palatino" charset="0"/>
                <a:cs typeface="Palatino" charset="0"/>
              </a:rPr>
              <a:t>The selection criteria will attempt to reflect a wide range of settings with racially, ethnically, economically and geographically diverse populations. </a:t>
            </a:r>
          </a:p>
          <a:p>
            <a:pPr marL="0" indent="0" algn="just">
              <a:buNone/>
            </a:pPr>
            <a:endParaRPr lang="en-US" sz="1800" dirty="0">
              <a:latin typeface="Palatino" charset="0"/>
              <a:ea typeface="Palatino" charset="0"/>
              <a:cs typeface="Palatino" charset="0"/>
            </a:endParaRPr>
          </a:p>
          <a:p>
            <a:pPr marL="0" indent="0" algn="just">
              <a:buNone/>
            </a:pPr>
            <a:r>
              <a:rPr lang="en-US" sz="1800" dirty="0" smtClean="0">
                <a:latin typeface="Palatino" charset="0"/>
                <a:ea typeface="Palatino" charset="0"/>
                <a:cs typeface="Palatino" charset="0"/>
              </a:rPr>
              <a:t>Semi-structured </a:t>
            </a:r>
            <a:r>
              <a:rPr lang="en-US" sz="1800" dirty="0">
                <a:latin typeface="Palatino" charset="0"/>
                <a:ea typeface="Palatino" charset="0"/>
                <a:cs typeface="Palatino" charset="0"/>
              </a:rPr>
              <a:t>interviews will be conducted with </a:t>
            </a:r>
            <a:r>
              <a:rPr lang="en-US" sz="1800" dirty="0" smtClean="0">
                <a:latin typeface="Palatino" charset="0"/>
                <a:ea typeface="Palatino" charset="0"/>
                <a:cs typeface="Palatino" charset="0"/>
              </a:rPr>
              <a:t>librarians.</a:t>
            </a:r>
            <a:endParaRPr lang="en-US" sz="1800" dirty="0">
              <a:latin typeface="Palatino" charset="0"/>
              <a:ea typeface="Palatino" charset="0"/>
              <a:cs typeface="Palatino" charset="0"/>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58945233"/>
      </p:ext>
    </p:extLst>
  </p:cSld>
  <p:clrMapOvr>
    <a:masterClrMapping/>
  </p:clrMapOvr>
  <mc:AlternateContent xmlns:mc="http://schemas.openxmlformats.org/markup-compatibility/2006">
    <mc:Choice xmlns:p14="http://schemas.microsoft.com/office/powerpoint/2010/main" Requires="p14">
      <p:transition spd="slow" p14:dur="2000" advTm="45220"/>
    </mc:Choice>
    <mc:Fallback>
      <p:transition spd="slow" advTm="45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a:latin typeface="Palatino" charset="0"/>
                <a:ea typeface="Palatino" charset="0"/>
                <a:cs typeface="Palatino" charset="0"/>
              </a:rPr>
              <a:t>Expected Contribution to Field</a:t>
            </a:r>
            <a:br>
              <a:rPr lang="en-US" dirty="0">
                <a:latin typeface="Palatino" charset="0"/>
                <a:ea typeface="Palatino" charset="0"/>
                <a:cs typeface="Palatino" charset="0"/>
              </a:rPr>
            </a:br>
            <a:endParaRPr lang="en-US" dirty="0"/>
          </a:p>
        </p:txBody>
      </p:sp>
      <p:sp>
        <p:nvSpPr>
          <p:cNvPr id="4" name="Content Placeholder 3"/>
          <p:cNvSpPr txBox="1">
            <a:spLocks noGrp="1"/>
          </p:cNvSpPr>
          <p:nvPr>
            <p:ph idx="1"/>
          </p:nvPr>
        </p:nvSpPr>
        <p:spPr>
          <a:xfrm>
            <a:off x="838200" y="1825625"/>
            <a:ext cx="10515600" cy="3264483"/>
          </a:xfrm>
          <a:prstGeom prst="rect">
            <a:avLst/>
          </a:prstGeo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wrap="square" rtlCol="0">
            <a:spAutoFit/>
          </a:bodyPr>
          <a:lstStyle/>
          <a:p>
            <a:pPr marL="0" indent="0" algn="just">
              <a:buNone/>
            </a:pPr>
            <a:endParaRPr lang="en-US" sz="2400" dirty="0" smtClean="0">
              <a:latin typeface="Palatino" charset="0"/>
              <a:ea typeface="Palatino" charset="0"/>
              <a:cs typeface="Palatino" charset="0"/>
            </a:endParaRPr>
          </a:p>
          <a:p>
            <a:pPr marL="0" indent="0" algn="just">
              <a:buNone/>
            </a:pPr>
            <a:endParaRPr lang="en-US" sz="2400" dirty="0">
              <a:latin typeface="Palatino" charset="0"/>
              <a:ea typeface="Palatino" charset="0"/>
              <a:cs typeface="Palatino" charset="0"/>
            </a:endParaRPr>
          </a:p>
          <a:p>
            <a:pPr marL="0" indent="0" algn="just">
              <a:buNone/>
            </a:pPr>
            <a:r>
              <a:rPr lang="en-US" sz="2400" dirty="0" smtClean="0">
                <a:latin typeface="Palatino" charset="0"/>
                <a:ea typeface="Palatino" charset="0"/>
                <a:cs typeface="Palatino" charset="0"/>
              </a:rPr>
              <a:t>Study results will inform </a:t>
            </a:r>
            <a:r>
              <a:rPr lang="en-US" sz="2400" dirty="0">
                <a:latin typeface="Palatino" charset="0"/>
                <a:ea typeface="Palatino" charset="0"/>
                <a:cs typeface="Palatino" charset="0"/>
              </a:rPr>
              <a:t>practice grounded in librarianship’s long tradition of social justice. </a:t>
            </a:r>
            <a:r>
              <a:rPr lang="en-US" sz="2400" dirty="0" smtClean="0">
                <a:latin typeface="Palatino" charset="0"/>
                <a:ea typeface="Palatino" charset="0"/>
                <a:cs typeface="Palatino" charset="0"/>
              </a:rPr>
              <a:t> Surveying programming trends and perceptions of roles </a:t>
            </a:r>
            <a:r>
              <a:rPr lang="en-US" sz="2400" dirty="0">
                <a:latin typeface="Palatino" charset="0"/>
                <a:ea typeface="Palatino" charset="0"/>
                <a:cs typeface="Palatino" charset="0"/>
              </a:rPr>
              <a:t>will orient </a:t>
            </a:r>
            <a:r>
              <a:rPr lang="en-US" sz="2400" dirty="0" smtClean="0">
                <a:latin typeface="Palatino" charset="0"/>
                <a:ea typeface="Palatino" charset="0"/>
                <a:cs typeface="Palatino" charset="0"/>
              </a:rPr>
              <a:t>others seeking to </a:t>
            </a:r>
            <a:r>
              <a:rPr lang="en-US" sz="2400" dirty="0">
                <a:latin typeface="Palatino" charset="0"/>
                <a:ea typeface="Palatino" charset="0"/>
                <a:cs typeface="Palatino" charset="0"/>
              </a:rPr>
              <a:t>develop </a:t>
            </a:r>
            <a:r>
              <a:rPr lang="en-US" sz="2400" dirty="0" smtClean="0">
                <a:latin typeface="Palatino" charset="0"/>
                <a:ea typeface="Palatino" charset="0"/>
                <a:cs typeface="Palatino" charset="0"/>
              </a:rPr>
              <a:t>information literacy programming </a:t>
            </a:r>
            <a:r>
              <a:rPr lang="en-US" sz="2400" dirty="0">
                <a:latin typeface="Palatino" charset="0"/>
                <a:ea typeface="Palatino" charset="0"/>
                <a:cs typeface="Palatino" charset="0"/>
              </a:rPr>
              <a:t>and services. </a:t>
            </a:r>
          </a:p>
          <a:p>
            <a:pPr marL="0" indent="0" algn="just">
              <a:buNone/>
            </a:pPr>
            <a:endParaRPr lang="en-US" sz="2400" dirty="0" smtClean="0">
              <a:latin typeface="Palatino" charset="0"/>
              <a:ea typeface="Palatino" charset="0"/>
              <a:cs typeface="Palatino" charset="0"/>
            </a:endParaRPr>
          </a:p>
          <a:p>
            <a:pPr marL="0" indent="0">
              <a:buNone/>
            </a:pPr>
            <a:endParaRPr lang="en-US" sz="24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83640787"/>
      </p:ext>
    </p:extLst>
  </p:cSld>
  <p:clrMapOvr>
    <a:masterClrMapping/>
  </p:clrMapOvr>
  <mc:AlternateContent xmlns:mc="http://schemas.openxmlformats.org/markup-compatibility/2006">
    <mc:Choice xmlns:p14="http://schemas.microsoft.com/office/powerpoint/2010/main" Requires="p14">
      <p:transition spd="slow" p14:dur="2000" advTm="18106"/>
    </mc:Choice>
    <mc:Fallback>
      <p:transition spd="slow" advTm="18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68045"/>
            <a:ext cx="10515600" cy="1325563"/>
          </a:xfrm>
        </p:spPr>
        <p:txBody>
          <a:bodyPr>
            <a:normAutofit fontScale="90000"/>
          </a:bodyPr>
          <a:lstStyle/>
          <a:p>
            <a:r>
              <a:rPr lang="en-US" b="1" dirty="0">
                <a:latin typeface="Palatino" charset="0"/>
                <a:ea typeface="Palatino" charset="0"/>
                <a:cs typeface="Palatino" charset="0"/>
              </a:rPr>
              <a:t>Problem</a:t>
            </a:r>
            <a:r>
              <a:rPr lang="en-US" dirty="0">
                <a:latin typeface="Palatino" charset="0"/>
                <a:ea typeface="Palatino" charset="0"/>
                <a:cs typeface="Palatino" charset="0"/>
              </a:rPr>
              <a:t>: </a:t>
            </a:r>
            <a:r>
              <a:rPr lang="en-US" dirty="0" smtClean="0">
                <a:latin typeface="Palatino" charset="0"/>
                <a:ea typeface="Palatino" charset="0"/>
                <a:cs typeface="Palatino" charset="0"/>
              </a:rPr>
              <a:t>Fake </a:t>
            </a:r>
            <a:r>
              <a:rPr lang="en-US" dirty="0">
                <a:latin typeface="Palatino" charset="0"/>
                <a:ea typeface="Palatino" charset="0"/>
                <a:cs typeface="Palatino" charset="0"/>
              </a:rPr>
              <a:t>News and </a:t>
            </a:r>
            <a:r>
              <a:rPr lang="en-US" dirty="0" smtClean="0">
                <a:latin typeface="Palatino" charset="0"/>
                <a:ea typeface="Palatino" charset="0"/>
                <a:cs typeface="Palatino" charset="0"/>
              </a:rPr>
              <a:t>an Information </a:t>
            </a:r>
            <a:r>
              <a:rPr lang="en-US" dirty="0">
                <a:latin typeface="Palatino" charset="0"/>
                <a:ea typeface="Palatino" charset="0"/>
                <a:cs typeface="Palatino" charset="0"/>
              </a:rPr>
              <a:t>Literacy </a:t>
            </a:r>
            <a:r>
              <a:rPr lang="en-US" dirty="0" smtClean="0">
                <a:latin typeface="Palatino" charset="0"/>
                <a:ea typeface="Palatino" charset="0"/>
                <a:cs typeface="Palatino" charset="0"/>
              </a:rPr>
              <a:t>Deficit </a:t>
            </a:r>
            <a:r>
              <a:rPr lang="en-US" dirty="0">
                <a:latin typeface="Palatino" charset="0"/>
                <a:ea typeface="Palatino" charset="0"/>
                <a:cs typeface="Palatino" charset="0"/>
              </a:rPr>
              <a:t/>
            </a:r>
            <a:br>
              <a:rPr lang="en-US" dirty="0">
                <a:latin typeface="Palatino" charset="0"/>
                <a:ea typeface="Palatino" charset="0"/>
                <a:cs typeface="Palatino" charset="0"/>
              </a:rPr>
            </a:br>
            <a:endParaRPr lang="en-US" dirty="0">
              <a:latin typeface="Palatino" charset="0"/>
              <a:ea typeface="Palatino" charset="0"/>
              <a:cs typeface="Palatino" charset="0"/>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3575050" y="2657634"/>
            <a:ext cx="5041900" cy="3213100"/>
          </a:xfrm>
          <a:prstGeom prst="rect">
            <a:avLst/>
          </a:prstGeo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90505787"/>
      </p:ext>
    </p:extLst>
  </p:cSld>
  <p:clrMapOvr>
    <a:masterClrMapping/>
  </p:clrMapOvr>
  <mc:AlternateContent xmlns:mc="http://schemas.openxmlformats.org/markup-compatibility/2006">
    <mc:Choice xmlns:p14="http://schemas.microsoft.com/office/powerpoint/2010/main" Requires="p14">
      <p:transition spd="slow" p14:dur="2000" advTm="12618"/>
    </mc:Choice>
    <mc:Fallback>
      <p:transition spd="slow" advTm="12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Consequences</a:t>
            </a:r>
            <a:r>
              <a:rPr lang="en-US" dirty="0"/>
              <a:t>:</a:t>
            </a:r>
          </a:p>
        </p:txBody>
      </p:sp>
      <p:sp>
        <p:nvSpPr>
          <p:cNvPr id="3" name="Content Placeholder 2"/>
          <p:cNvSpPr>
            <a:spLocks noGrp="1"/>
          </p:cNvSpPr>
          <p:nvPr>
            <p:ph idx="1"/>
          </p:nvPr>
        </p:nvSpPr>
        <p:spPr>
          <a:xfrm>
            <a:off x="838200" y="1825625"/>
            <a:ext cx="10515600" cy="1546225"/>
          </a:xfrm>
        </p:spPr>
        <p:txBody>
          <a:bodyPr/>
          <a:lstStyle/>
          <a:p>
            <a:pPr marL="0" indent="0">
              <a:buNone/>
            </a:pPr>
            <a:r>
              <a:rPr lang="en-US" dirty="0" smtClean="0">
                <a:latin typeface="Palatino" charset="0"/>
                <a:ea typeface="Palatino" charset="0"/>
                <a:cs typeface="Palatino" charset="0"/>
              </a:rPr>
              <a:t>Distrust</a:t>
            </a:r>
            <a:r>
              <a:rPr lang="en-US" dirty="0">
                <a:latin typeface="Palatino" charset="0"/>
                <a:ea typeface="Palatino" charset="0"/>
                <a:cs typeface="Palatino" charset="0"/>
              </a:rPr>
              <a:t>, confusion, chaos, barriers to freely sharing information. Decisions based on a false reality can be harmful. Participation in democracy requires informed citizens. </a:t>
            </a:r>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48940" y="3168954"/>
            <a:ext cx="5949950" cy="3419595"/>
          </a:xfrm>
          <a:prstGeom prst="rect">
            <a:avLst/>
          </a:prstGeom>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25220442"/>
      </p:ext>
    </p:extLst>
  </p:cSld>
  <p:clrMapOvr>
    <a:masterClrMapping/>
  </p:clrMapOvr>
  <mc:AlternateContent xmlns:mc="http://schemas.openxmlformats.org/markup-compatibility/2006">
    <mc:Choice xmlns:p14="http://schemas.microsoft.com/office/powerpoint/2010/main" Requires="p14">
      <p:transition spd="slow" p14:dur="2000" advTm="31208"/>
    </mc:Choice>
    <mc:Fallback>
      <p:transition spd="slow" advTm="31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1282"/>
            <a:ext cx="10515600" cy="1325563"/>
          </a:xfrm>
        </p:spPr>
        <p:txBody>
          <a:bodyPr/>
          <a:lstStyle/>
          <a:p>
            <a:r>
              <a:rPr lang="en-US" dirty="0" smtClean="0">
                <a:latin typeface="Palatino" charset="0"/>
                <a:ea typeface="Palatino" charset="0"/>
                <a:cs typeface="Palatino" charset="0"/>
              </a:rPr>
              <a:t>Causes</a:t>
            </a:r>
            <a:endParaRPr lang="en-US" dirty="0">
              <a:latin typeface="Palatino" charset="0"/>
              <a:ea typeface="Palatino" charset="0"/>
              <a:cs typeface="Palatino" charset="0"/>
            </a:endParaRPr>
          </a:p>
        </p:txBody>
      </p:sp>
      <p:sp>
        <p:nvSpPr>
          <p:cNvPr id="3" name="Content Placeholder 2"/>
          <p:cNvSpPr>
            <a:spLocks noGrp="1"/>
          </p:cNvSpPr>
          <p:nvPr>
            <p:ph idx="1"/>
          </p:nvPr>
        </p:nvSpPr>
        <p:spPr>
          <a:xfrm>
            <a:off x="461010" y="2504397"/>
            <a:ext cx="10515600" cy="2780665"/>
          </a:xfrm>
        </p:spPr>
        <p:txBody>
          <a:bodyPr/>
          <a:lstStyle/>
          <a:p>
            <a:pPr marL="0" indent="0">
              <a:buNone/>
            </a:pPr>
            <a:r>
              <a:rPr lang="en-US" b="1" dirty="0">
                <a:latin typeface="Palatino" charset="0"/>
                <a:ea typeface="Palatino" charset="0"/>
                <a:cs typeface="Palatino" charset="0"/>
              </a:rPr>
              <a:t>Receivers</a:t>
            </a:r>
            <a:r>
              <a:rPr lang="en-US" dirty="0">
                <a:latin typeface="Palatino" charset="0"/>
                <a:ea typeface="Palatino" charset="0"/>
                <a:cs typeface="Palatino" charset="0"/>
              </a:rPr>
              <a:t>: </a:t>
            </a:r>
          </a:p>
          <a:p>
            <a:r>
              <a:rPr lang="en-US" dirty="0">
                <a:latin typeface="Palatino" charset="0"/>
                <a:ea typeface="Palatino" charset="0"/>
                <a:cs typeface="Palatino" charset="0"/>
              </a:rPr>
              <a:t>Technology: The Internet</a:t>
            </a:r>
          </a:p>
          <a:p>
            <a:r>
              <a:rPr lang="en-US" dirty="0">
                <a:latin typeface="Palatino" charset="0"/>
                <a:ea typeface="Palatino" charset="0"/>
                <a:cs typeface="Palatino" charset="0"/>
              </a:rPr>
              <a:t>Social Media</a:t>
            </a:r>
          </a:p>
          <a:p>
            <a:r>
              <a:rPr lang="en-US" dirty="0">
                <a:latin typeface="Palatino" charset="0"/>
                <a:ea typeface="Palatino" charset="0"/>
                <a:cs typeface="Palatino" charset="0"/>
              </a:rPr>
              <a:t>Motivations</a:t>
            </a:r>
          </a:p>
          <a:p>
            <a:r>
              <a:rPr lang="en-US" dirty="0" smtClean="0">
                <a:latin typeface="Palatino" charset="0"/>
                <a:ea typeface="Palatino" charset="0"/>
                <a:cs typeface="Palatino" charset="0"/>
              </a:rPr>
              <a:t>Self-perpetuating </a:t>
            </a:r>
            <a:r>
              <a:rPr lang="en-US" dirty="0">
                <a:latin typeface="Palatino" charset="0"/>
                <a:ea typeface="Palatino" charset="0"/>
                <a:cs typeface="Palatino" charset="0"/>
              </a:rPr>
              <a:t>echo </a:t>
            </a:r>
            <a:r>
              <a:rPr lang="en-US" dirty="0" smtClean="0">
                <a:latin typeface="Palatino" charset="0"/>
                <a:ea typeface="Palatino" charset="0"/>
                <a:cs typeface="Palatino" charset="0"/>
              </a:rPr>
              <a:t>chambers </a:t>
            </a:r>
            <a:r>
              <a:rPr lang="en-US" dirty="0">
                <a:latin typeface="Palatino" charset="0"/>
                <a:ea typeface="Palatino" charset="0"/>
                <a:cs typeface="Palatino" charset="0"/>
              </a:rPr>
              <a:t>and filter bubbles.</a:t>
            </a:r>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8810" y="844290"/>
            <a:ext cx="5006340" cy="3320213"/>
          </a:xfrm>
          <a:prstGeom prst="rect">
            <a:avLst/>
          </a:prstGeom>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93473569"/>
      </p:ext>
    </p:extLst>
  </p:cSld>
  <p:clrMapOvr>
    <a:masterClrMapping/>
  </p:clrMapOvr>
  <mc:AlternateContent xmlns:mc="http://schemas.openxmlformats.org/markup-compatibility/2006">
    <mc:Choice xmlns:p14="http://schemas.microsoft.com/office/powerpoint/2010/main" Requires="p14">
      <p:transition spd="slow" p14:dur="2000" advTm="57111"/>
    </mc:Choice>
    <mc:Fallback>
      <p:transition spd="slow" advTm="571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Palatino" charset="0"/>
                <a:ea typeface="Palatino" charset="0"/>
                <a:cs typeface="Palatino" charset="0"/>
              </a:rPr>
              <a:t>Sources</a:t>
            </a:r>
            <a:r>
              <a:rPr lang="en-US" dirty="0">
                <a:latin typeface="Palatino" charset="0"/>
                <a:ea typeface="Palatino" charset="0"/>
                <a:cs typeface="Palatino" charset="0"/>
              </a:rPr>
              <a:t> of misinformation and disinformation: </a:t>
            </a:r>
            <a:r>
              <a:rPr lang="en-US" b="1" dirty="0" smtClean="0">
                <a:latin typeface="Palatino" charset="0"/>
                <a:ea typeface="Palatino" charset="0"/>
                <a:cs typeface="Palatino" charset="0"/>
              </a:rPr>
              <a:t>Individuals</a:t>
            </a:r>
            <a:r>
              <a:rPr lang="en-US" dirty="0" smtClean="0">
                <a:latin typeface="Palatino" charset="0"/>
                <a:ea typeface="Palatino" charset="0"/>
                <a:cs typeface="Palatino" charset="0"/>
              </a:rPr>
              <a:t> and </a:t>
            </a:r>
            <a:r>
              <a:rPr lang="en-US" b="1" dirty="0" smtClean="0">
                <a:latin typeface="Palatino" charset="0"/>
                <a:ea typeface="Palatino" charset="0"/>
                <a:cs typeface="Palatino" charset="0"/>
              </a:rPr>
              <a:t>Large Entities</a:t>
            </a:r>
            <a:endParaRPr lang="en-US" b="1" dirty="0">
              <a:latin typeface="Palatino" charset="0"/>
              <a:ea typeface="Palatino" charset="0"/>
              <a:cs typeface="Palatino" charset="0"/>
            </a:endParaRPr>
          </a:p>
        </p:txBody>
      </p:sp>
      <p:sp>
        <p:nvSpPr>
          <p:cNvPr id="3" name="Content Placeholder 2"/>
          <p:cNvSpPr>
            <a:spLocks noGrp="1"/>
          </p:cNvSpPr>
          <p:nvPr>
            <p:ph idx="1"/>
          </p:nvPr>
        </p:nvSpPr>
        <p:spPr/>
        <p:txBody>
          <a:bodyPr/>
          <a:lstStyle/>
          <a:p>
            <a:pPr marL="0" indent="0" algn="just">
              <a:buNone/>
            </a:pPr>
            <a:r>
              <a:rPr lang="en-US" dirty="0">
                <a:latin typeface="Palatino" charset="0"/>
                <a:ea typeface="Palatino" charset="0"/>
                <a:cs typeface="Palatino" charset="0"/>
              </a:rPr>
              <a:t> </a:t>
            </a:r>
          </a:p>
          <a:p>
            <a:pPr marL="0" indent="0" algn="just">
              <a:buNone/>
            </a:pPr>
            <a:r>
              <a:rPr lang="en-US" i="1" dirty="0">
                <a:latin typeface="Palatino" charset="0"/>
                <a:ea typeface="Palatino" charset="0"/>
                <a:cs typeface="Palatino" charset="0"/>
              </a:rPr>
              <a:t>Misinformation </a:t>
            </a:r>
            <a:r>
              <a:rPr lang="en-US" dirty="0">
                <a:latin typeface="Palatino" charset="0"/>
                <a:ea typeface="Palatino" charset="0"/>
                <a:cs typeface="Palatino" charset="0"/>
              </a:rPr>
              <a:t>can be the result of being uninformed, or making an honest mistake, or sharing inaccurate information due to failure or inability to make </a:t>
            </a:r>
            <a:r>
              <a:rPr lang="en-US" dirty="0" smtClean="0">
                <a:latin typeface="Palatino" charset="0"/>
                <a:ea typeface="Palatino" charset="0"/>
                <a:cs typeface="Palatino" charset="0"/>
              </a:rPr>
              <a:t>good</a:t>
            </a:r>
            <a:r>
              <a:rPr lang="en-US" dirty="0" smtClean="0">
                <a:latin typeface="Palatino" charset="0"/>
                <a:ea typeface="Palatino" charset="0"/>
                <a:cs typeface="Palatino" charset="0"/>
              </a:rPr>
              <a:t> </a:t>
            </a:r>
            <a:r>
              <a:rPr lang="en-US" dirty="0">
                <a:latin typeface="Palatino" charset="0"/>
                <a:ea typeface="Palatino" charset="0"/>
                <a:cs typeface="Palatino" charset="0"/>
              </a:rPr>
              <a:t>judgments or to discern </a:t>
            </a:r>
            <a:r>
              <a:rPr lang="en-US" dirty="0" smtClean="0">
                <a:latin typeface="Palatino" charset="0"/>
                <a:ea typeface="Palatino" charset="0"/>
                <a:cs typeface="Palatino" charset="0"/>
              </a:rPr>
              <a:t>between high and low quality information. </a:t>
            </a:r>
            <a:endParaRPr lang="en-US" dirty="0">
              <a:latin typeface="Palatino" charset="0"/>
              <a:ea typeface="Palatino" charset="0"/>
              <a:cs typeface="Palatino" charset="0"/>
            </a:endParaRPr>
          </a:p>
          <a:p>
            <a:pPr marL="0" indent="0" algn="just">
              <a:buNone/>
            </a:pPr>
            <a:r>
              <a:rPr lang="en-US" dirty="0">
                <a:latin typeface="Palatino" charset="0"/>
                <a:ea typeface="Palatino" charset="0"/>
                <a:cs typeface="Palatino" charset="0"/>
              </a:rPr>
              <a:t> </a:t>
            </a:r>
          </a:p>
          <a:p>
            <a:pPr marL="0" indent="0" algn="just">
              <a:buNone/>
            </a:pPr>
            <a:r>
              <a:rPr lang="en-US" i="1" dirty="0">
                <a:latin typeface="Palatino" charset="0"/>
                <a:ea typeface="Palatino" charset="0"/>
                <a:cs typeface="Palatino" charset="0"/>
              </a:rPr>
              <a:t>Disinformation</a:t>
            </a:r>
            <a:r>
              <a:rPr lang="en-US" dirty="0">
                <a:latin typeface="Palatino" charset="0"/>
                <a:ea typeface="Palatino" charset="0"/>
                <a:cs typeface="Palatino" charset="0"/>
              </a:rPr>
              <a:t> can be generated by governments, in the form of propaganda, </a:t>
            </a:r>
            <a:r>
              <a:rPr lang="en-US" dirty="0" smtClean="0">
                <a:latin typeface="Palatino" charset="0"/>
                <a:ea typeface="Palatino" charset="0"/>
                <a:cs typeface="Palatino" charset="0"/>
              </a:rPr>
              <a:t>also </a:t>
            </a:r>
            <a:r>
              <a:rPr lang="en-US" dirty="0" smtClean="0">
                <a:latin typeface="Palatino" charset="0"/>
                <a:ea typeface="Palatino" charset="0"/>
                <a:cs typeface="Palatino" charset="0"/>
              </a:rPr>
              <a:t>in </a:t>
            </a:r>
            <a:r>
              <a:rPr lang="en-US" dirty="0">
                <a:latin typeface="Palatino" charset="0"/>
                <a:ea typeface="Palatino" charset="0"/>
                <a:cs typeface="Palatino" charset="0"/>
              </a:rPr>
              <a:t>the course of operations designed to achieve a goal at the expense of an adversary. </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65304385"/>
      </p:ext>
    </p:extLst>
  </p:cSld>
  <p:clrMapOvr>
    <a:masterClrMapping/>
  </p:clrMapOvr>
  <mc:AlternateContent xmlns:mc="http://schemas.openxmlformats.org/markup-compatibility/2006">
    <mc:Choice xmlns:p14="http://schemas.microsoft.com/office/powerpoint/2010/main" Requires="p14">
      <p:transition spd="slow" p14:dur="2000" advTm="30011"/>
    </mc:Choice>
    <mc:Fallback>
      <p:transition spd="slow" advTm="30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Palatino" charset="0"/>
                <a:ea typeface="Palatino" charset="0"/>
                <a:cs typeface="Palatino" charset="0"/>
              </a:rPr>
              <a:t>Media</a:t>
            </a:r>
            <a:endParaRPr lang="en-US" dirty="0">
              <a:latin typeface="Palatino" charset="0"/>
              <a:ea typeface="Palatino" charset="0"/>
              <a:cs typeface="Palatino" charset="0"/>
            </a:endParaRPr>
          </a:p>
        </p:txBody>
      </p:sp>
      <p:sp>
        <p:nvSpPr>
          <p:cNvPr id="3" name="Content Placeholder 2"/>
          <p:cNvSpPr>
            <a:spLocks noGrp="1"/>
          </p:cNvSpPr>
          <p:nvPr>
            <p:ph idx="1"/>
          </p:nvPr>
        </p:nvSpPr>
        <p:spPr>
          <a:xfrm>
            <a:off x="838200" y="1600201"/>
            <a:ext cx="10817680" cy="1634490"/>
          </a:xfrm>
        </p:spPr>
        <p:txBody>
          <a:bodyPr>
            <a:normAutofit fontScale="92500" lnSpcReduction="10000"/>
          </a:bodyPr>
          <a:lstStyle/>
          <a:p>
            <a:pPr marL="0" indent="0">
              <a:buNone/>
            </a:pPr>
            <a:r>
              <a:rPr lang="en-US" dirty="0">
                <a:latin typeface="Palatino" charset="0"/>
                <a:ea typeface="Palatino" charset="0"/>
                <a:cs typeface="Palatino" charset="0"/>
              </a:rPr>
              <a:t>F</a:t>
            </a:r>
            <a:r>
              <a:rPr lang="en-US" dirty="0" smtClean="0">
                <a:latin typeface="Palatino" charset="0"/>
                <a:ea typeface="Palatino" charset="0"/>
                <a:cs typeface="Palatino" charset="0"/>
              </a:rPr>
              <a:t>ailures </a:t>
            </a:r>
            <a:r>
              <a:rPr lang="en-US" dirty="0">
                <a:latin typeface="Palatino" charset="0"/>
                <a:ea typeface="Palatino" charset="0"/>
                <a:cs typeface="Palatino" charset="0"/>
              </a:rPr>
              <a:t>due to profit motive and decline of journalism in general</a:t>
            </a:r>
            <a:r>
              <a:rPr lang="en-US">
                <a:latin typeface="Palatino" charset="0"/>
                <a:ea typeface="Palatino" charset="0"/>
                <a:cs typeface="Palatino" charset="0"/>
              </a:rPr>
              <a:t>, </a:t>
            </a:r>
            <a:r>
              <a:rPr lang="en-US" smtClean="0">
                <a:latin typeface="Palatino" charset="0"/>
                <a:ea typeface="Palatino" charset="0"/>
                <a:cs typeface="Palatino" charset="0"/>
              </a:rPr>
              <a:t>the</a:t>
            </a:r>
          </a:p>
          <a:p>
            <a:pPr marL="0" indent="0">
              <a:buNone/>
            </a:pPr>
            <a:r>
              <a:rPr lang="en-US" dirty="0" smtClean="0">
                <a:latin typeface="Palatino" charset="0"/>
                <a:ea typeface="Palatino" charset="0"/>
                <a:cs typeface="Palatino" charset="0"/>
              </a:rPr>
              <a:t>favoring </a:t>
            </a:r>
            <a:r>
              <a:rPr lang="en-US" dirty="0">
                <a:latin typeface="Palatino" charset="0"/>
                <a:ea typeface="Palatino" charset="0"/>
                <a:cs typeface="Palatino" charset="0"/>
              </a:rPr>
              <a:t>of spectacle over substance. Also, “news deserts” and a weak press.</a:t>
            </a:r>
          </a:p>
          <a:p>
            <a:pPr marL="0" indent="0">
              <a:buNone/>
            </a:pPr>
            <a:r>
              <a:rPr lang="en-US" dirty="0">
                <a:latin typeface="Palatino" charset="0"/>
                <a:ea typeface="Palatino" charset="0"/>
                <a:cs typeface="Palatino" charset="0"/>
              </a:rPr>
              <a:t> </a:t>
            </a:r>
          </a:p>
          <a:p>
            <a:pPr marL="0" indent="0">
              <a:buNone/>
            </a:pPr>
            <a:endParaRPr lang="en-US" dirty="0">
              <a:latin typeface="Palatino" charset="0"/>
              <a:ea typeface="Palatino" charset="0"/>
              <a:cs typeface="Palatino"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64907" y="4827150"/>
            <a:ext cx="1534474" cy="130534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1549" y="3283148"/>
            <a:ext cx="1913529" cy="132258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054287" y="5073430"/>
            <a:ext cx="3825293" cy="1006040"/>
          </a:xfrm>
          <a:prstGeom prst="rect">
            <a:avLst/>
          </a:prstGeom>
        </p:spPr>
      </p:pic>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56542" y="3369627"/>
            <a:ext cx="1426336" cy="1348923"/>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74370" y="4827150"/>
            <a:ext cx="3484272" cy="149860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871820" y="3369627"/>
            <a:ext cx="1784060" cy="1348923"/>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756935" y="3344165"/>
            <a:ext cx="3765477" cy="517147"/>
          </a:xfrm>
          <a:prstGeom prst="rect">
            <a:avLst/>
          </a:prstGeom>
        </p:spPr>
      </p:pic>
      <p:pic>
        <p:nvPicPr>
          <p:cNvPr id="11" name="Picture 10"/>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839208" y="3987324"/>
            <a:ext cx="3600930" cy="676093"/>
          </a:xfrm>
          <a:prstGeom prst="rect">
            <a:avLst/>
          </a:prstGeom>
        </p:spPr>
      </p:pic>
      <p:pic>
        <p:nvPicPr>
          <p:cNvPr id="13" name="Sound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89038498"/>
      </p:ext>
    </p:extLst>
  </p:cSld>
  <p:clrMapOvr>
    <a:masterClrMapping/>
  </p:clrMapOvr>
  <mc:AlternateContent xmlns:mc="http://schemas.openxmlformats.org/markup-compatibility/2006">
    <mc:Choice xmlns:p14="http://schemas.microsoft.com/office/powerpoint/2010/main" Requires="p14">
      <p:transition spd="slow" p14:dur="2000" advTm="71838"/>
    </mc:Choice>
    <mc:Fallback>
      <p:transition spd="slow" advTm="71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alatino" charset="0"/>
                <a:ea typeface="Palatino" charset="0"/>
                <a:cs typeface="Palatino" charset="0"/>
              </a:rPr>
              <a:t>Trolls, Hackers and Information Warfare</a:t>
            </a:r>
            <a:endParaRPr lang="en-US" dirty="0">
              <a:latin typeface="Palatino" charset="0"/>
              <a:ea typeface="Palatino" charset="0"/>
              <a:cs typeface="Palatino" charset="0"/>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838200" y="1507966"/>
            <a:ext cx="2769639" cy="4351338"/>
          </a:xfrm>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40175" y="1608614"/>
            <a:ext cx="3175000" cy="19050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197869" y="3683635"/>
            <a:ext cx="2431531" cy="2201685"/>
          </a:xfrm>
          <a:prstGeom prst="rect">
            <a:avLst/>
          </a:prstGeom>
        </p:spPr>
      </p:pic>
      <p:sp>
        <p:nvSpPr>
          <p:cNvPr id="7" name="TextBox 6"/>
          <p:cNvSpPr txBox="1"/>
          <p:nvPr/>
        </p:nvSpPr>
        <p:spPr>
          <a:xfrm>
            <a:off x="7447511" y="1507966"/>
            <a:ext cx="4446270" cy="5570756"/>
          </a:xfrm>
          <a:prstGeom prst="rect">
            <a:avLst/>
          </a:prstGeom>
          <a:noFill/>
        </p:spPr>
        <p:txBody>
          <a:bodyPr wrap="square" rtlCol="0">
            <a:spAutoFit/>
          </a:bodyPr>
          <a:lstStyle/>
          <a:p>
            <a:r>
              <a:rPr lang="en-US" dirty="0">
                <a:latin typeface="Palatino" charset="0"/>
                <a:ea typeface="Palatino" charset="0"/>
                <a:cs typeface="Palatino" charset="0"/>
              </a:rPr>
              <a:t>“</a:t>
            </a:r>
            <a:r>
              <a:rPr lang="en-US" sz="1600" dirty="0">
                <a:latin typeface="Palatino" charset="0"/>
                <a:ea typeface="Palatino" charset="0"/>
                <a:cs typeface="Palatino" charset="0"/>
              </a:rPr>
              <a:t>Disinformation is targeted at a variety of </a:t>
            </a:r>
            <a:r>
              <a:rPr lang="en-US" sz="1600" dirty="0" smtClean="0">
                <a:latin typeface="Palatino" charset="0"/>
                <a:ea typeface="Palatino" charset="0"/>
                <a:cs typeface="Palatino" charset="0"/>
              </a:rPr>
              <a:t>audiences.”</a:t>
            </a:r>
            <a:endParaRPr lang="en-US" sz="1600" dirty="0">
              <a:latin typeface="Palatino" charset="0"/>
              <a:ea typeface="Palatino" charset="0"/>
              <a:cs typeface="Palatino" charset="0"/>
            </a:endParaRPr>
          </a:p>
          <a:p>
            <a:r>
              <a:rPr lang="en-US" sz="1600" dirty="0">
                <a:latin typeface="Palatino" charset="0"/>
                <a:ea typeface="Palatino" charset="0"/>
                <a:cs typeface="Palatino" charset="0"/>
              </a:rPr>
              <a:t> </a:t>
            </a:r>
          </a:p>
          <a:p>
            <a:r>
              <a:rPr lang="en-US" sz="1600" dirty="0">
                <a:latin typeface="Palatino" charset="0"/>
                <a:ea typeface="Palatino" charset="0"/>
                <a:cs typeface="Palatino" charset="0"/>
              </a:rPr>
              <a:t>1. ordinary citizens</a:t>
            </a:r>
          </a:p>
          <a:p>
            <a:r>
              <a:rPr lang="en-US" sz="1600" dirty="0">
                <a:latin typeface="Palatino" charset="0"/>
                <a:ea typeface="Palatino" charset="0"/>
                <a:cs typeface="Palatino" charset="0"/>
              </a:rPr>
              <a:t>2. politicians and public figures</a:t>
            </a:r>
          </a:p>
          <a:p>
            <a:r>
              <a:rPr lang="en-US" sz="1600" dirty="0">
                <a:latin typeface="Palatino" charset="0"/>
                <a:ea typeface="Palatino" charset="0"/>
                <a:cs typeface="Palatino" charset="0"/>
              </a:rPr>
              <a:t> </a:t>
            </a:r>
          </a:p>
          <a:p>
            <a:r>
              <a:rPr lang="en-US" sz="1600" dirty="0">
                <a:latin typeface="Palatino" charset="0"/>
                <a:ea typeface="Palatino" charset="0"/>
                <a:cs typeface="Palatino" charset="0"/>
              </a:rPr>
              <a:t>Cost benefit: “Spreading disinformation online is cheap”, “It can also be spread and multiplied across borders very efficiently.”</a:t>
            </a:r>
          </a:p>
          <a:p>
            <a:r>
              <a:rPr lang="en-US" sz="1600" dirty="0">
                <a:latin typeface="Palatino" charset="0"/>
                <a:ea typeface="Palatino" charset="0"/>
                <a:cs typeface="Palatino" charset="0"/>
              </a:rPr>
              <a:t> </a:t>
            </a:r>
          </a:p>
          <a:p>
            <a:r>
              <a:rPr lang="en-US" sz="1600" dirty="0" smtClean="0">
                <a:latin typeface="Palatino" charset="0"/>
                <a:ea typeface="Palatino" charset="0"/>
                <a:cs typeface="Palatino" charset="0"/>
              </a:rPr>
              <a:t>“</a:t>
            </a:r>
            <a:r>
              <a:rPr lang="is-IS" sz="1600" dirty="0" smtClean="0">
                <a:latin typeface="Palatino" charset="0"/>
                <a:ea typeface="Palatino" charset="0"/>
                <a:cs typeface="Palatino" charset="0"/>
              </a:rPr>
              <a:t>…</a:t>
            </a:r>
            <a:r>
              <a:rPr lang="en-US" sz="1600" dirty="0" smtClean="0">
                <a:latin typeface="Palatino" charset="0"/>
                <a:ea typeface="Palatino" charset="0"/>
                <a:cs typeface="Palatino" charset="0"/>
              </a:rPr>
              <a:t>trolls…produce </a:t>
            </a:r>
            <a:r>
              <a:rPr lang="en-US" sz="1600" dirty="0">
                <a:latin typeface="Palatino" charset="0"/>
                <a:ea typeface="Palatino" charset="0"/>
                <a:cs typeface="Palatino" charset="0"/>
              </a:rPr>
              <a:t>hundreds of comments during a 12-hour shift</a:t>
            </a:r>
            <a:r>
              <a:rPr lang="en-US" sz="1600" dirty="0" smtClean="0">
                <a:latin typeface="Palatino" charset="0"/>
                <a:ea typeface="Palatino" charset="0"/>
                <a:cs typeface="Palatino" charset="0"/>
              </a:rPr>
              <a:t>”</a:t>
            </a:r>
            <a:r>
              <a:rPr lang="en-US" sz="1600" dirty="0">
                <a:latin typeface="Palatino" charset="0"/>
                <a:ea typeface="Palatino" charset="0"/>
                <a:cs typeface="Palatino" charset="0"/>
              </a:rPr>
              <a:t> “…one of the goals of info-war is to create chaos not </a:t>
            </a:r>
            <a:r>
              <a:rPr lang="en-US" sz="1600" dirty="0" smtClean="0">
                <a:latin typeface="Palatino" charset="0"/>
                <a:ea typeface="Palatino" charset="0"/>
                <a:cs typeface="Palatino" charset="0"/>
              </a:rPr>
              <a:t>only online </a:t>
            </a:r>
            <a:r>
              <a:rPr lang="en-US" sz="1600" dirty="0">
                <a:latin typeface="Palatino" charset="0"/>
                <a:ea typeface="Palatino" charset="0"/>
                <a:cs typeface="Palatino" charset="0"/>
              </a:rPr>
              <a:t>in the information sphere but also within society itself</a:t>
            </a:r>
            <a:r>
              <a:rPr lang="en-US" sz="1600" dirty="0" smtClean="0">
                <a:latin typeface="Palatino" charset="0"/>
                <a:ea typeface="Palatino" charset="0"/>
                <a:cs typeface="Palatino" charset="0"/>
              </a:rPr>
              <a:t>.</a:t>
            </a:r>
            <a:endParaRPr lang="en-US" sz="1600" dirty="0">
              <a:latin typeface="Palatino" charset="0"/>
              <a:ea typeface="Palatino" charset="0"/>
              <a:cs typeface="Palatino" charset="0"/>
            </a:endParaRPr>
          </a:p>
          <a:p>
            <a:endParaRPr lang="en-US" sz="1600" dirty="0">
              <a:latin typeface="Palatino" charset="0"/>
              <a:ea typeface="Palatino" charset="0"/>
              <a:cs typeface="Palatino" charset="0"/>
            </a:endParaRPr>
          </a:p>
          <a:p>
            <a:r>
              <a:rPr lang="en-US" sz="1600" dirty="0" smtClean="0">
                <a:latin typeface="Palatino" charset="0"/>
                <a:ea typeface="Palatino" charset="0"/>
                <a:cs typeface="Palatino" charset="0"/>
              </a:rPr>
              <a:t>The </a:t>
            </a:r>
            <a:r>
              <a:rPr lang="en-US" sz="1600" dirty="0">
                <a:latin typeface="Palatino" charset="0"/>
                <a:ea typeface="Palatino" charset="0"/>
                <a:cs typeface="Palatino" charset="0"/>
              </a:rPr>
              <a:t>result </a:t>
            </a:r>
            <a:r>
              <a:rPr lang="en-US" sz="1600" dirty="0" smtClean="0">
                <a:latin typeface="Palatino" charset="0"/>
                <a:ea typeface="Palatino" charset="0"/>
                <a:cs typeface="Palatino" charset="0"/>
              </a:rPr>
              <a:t>is trolls impact free exchange of ideas and discourse, </a:t>
            </a:r>
            <a:r>
              <a:rPr lang="en-US" sz="1600" dirty="0">
                <a:latin typeface="Palatino" charset="0"/>
                <a:ea typeface="Palatino" charset="0"/>
                <a:cs typeface="Palatino" charset="0"/>
              </a:rPr>
              <a:t>“people silenced, people confused</a:t>
            </a:r>
            <a:r>
              <a:rPr lang="en-US" sz="1600" dirty="0" smtClean="0">
                <a:latin typeface="Palatino" charset="0"/>
                <a:ea typeface="Palatino" charset="0"/>
                <a:cs typeface="Palatino" charset="0"/>
              </a:rPr>
              <a:t>.”</a:t>
            </a:r>
          </a:p>
          <a:p>
            <a:r>
              <a:rPr lang="en-US" sz="1600" dirty="0" smtClean="0">
                <a:latin typeface="Palatino" charset="0"/>
                <a:ea typeface="Palatino" charset="0"/>
                <a:cs typeface="Palatino" charset="0"/>
              </a:rPr>
              <a:t>-</a:t>
            </a:r>
            <a:r>
              <a:rPr lang="en-US" sz="1600" b="1" u="sng" dirty="0" smtClean="0">
                <a:latin typeface="Palatino" charset="0"/>
                <a:ea typeface="Palatino" charset="0"/>
                <a:cs typeface="Palatino" charset="0"/>
              </a:rPr>
              <a:t> </a:t>
            </a:r>
            <a:r>
              <a:rPr lang="en-US" sz="1600" b="1" dirty="0">
                <a:latin typeface="Palatino" charset="0"/>
                <a:ea typeface="Palatino" charset="0"/>
                <a:cs typeface="Palatino" charset="0"/>
              </a:rPr>
              <a:t>Aro, J. (2016). “The cyberspace war: Propaganda and </a:t>
            </a:r>
            <a:r>
              <a:rPr lang="en-US" sz="1600" b="1" dirty="0" smtClean="0">
                <a:latin typeface="Palatino" charset="0"/>
                <a:ea typeface="Palatino" charset="0"/>
                <a:cs typeface="Palatino" charset="0"/>
              </a:rPr>
              <a:t>Trolling </a:t>
            </a:r>
            <a:r>
              <a:rPr lang="en-US" sz="1600" b="1" dirty="0">
                <a:latin typeface="Palatino" charset="0"/>
                <a:ea typeface="Palatino" charset="0"/>
                <a:cs typeface="Palatino" charset="0"/>
              </a:rPr>
              <a:t>as </a:t>
            </a:r>
            <a:r>
              <a:rPr lang="en-US" sz="1600" b="1" dirty="0" smtClean="0">
                <a:latin typeface="Palatino" charset="0"/>
                <a:ea typeface="Palatino" charset="0"/>
                <a:cs typeface="Palatino" charset="0"/>
              </a:rPr>
              <a:t>Warfare </a:t>
            </a:r>
            <a:r>
              <a:rPr lang="en-US" sz="1600" b="1" dirty="0">
                <a:latin typeface="Palatino" charset="0"/>
                <a:ea typeface="Palatino" charset="0"/>
                <a:cs typeface="Palatino" charset="0"/>
              </a:rPr>
              <a:t>tools.”</a:t>
            </a:r>
            <a:r>
              <a:rPr lang="en-US" sz="1600" dirty="0">
                <a:latin typeface="Palatino" charset="0"/>
                <a:ea typeface="Palatino" charset="0"/>
                <a:cs typeface="Palatino" charset="0"/>
              </a:rPr>
              <a:t> </a:t>
            </a:r>
          </a:p>
          <a:p>
            <a:endParaRPr lang="en-US" dirty="0">
              <a:latin typeface="Palatino" charset="0"/>
              <a:ea typeface="Palatino" charset="0"/>
              <a:cs typeface="Palatino" charset="0"/>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7832044"/>
      </p:ext>
    </p:extLst>
  </p:cSld>
  <p:clrMapOvr>
    <a:masterClrMapping/>
  </p:clrMapOvr>
  <mc:AlternateContent xmlns:mc="http://schemas.openxmlformats.org/markup-compatibility/2006">
    <mc:Choice xmlns:p14="http://schemas.microsoft.com/office/powerpoint/2010/main" Requires="p14">
      <p:transition spd="slow" p14:dur="2000" advTm="169148"/>
    </mc:Choice>
    <mc:Fallback>
      <p:transition spd="slow" advTm="1691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a:latin typeface="Palatino" charset="0"/>
                <a:ea typeface="Palatino" charset="0"/>
                <a:cs typeface="Palatino" charset="0"/>
              </a:rPr>
              <a:t>Examples:</a:t>
            </a:r>
            <a:r>
              <a:rPr lang="en-US" dirty="0"/>
              <a:t/>
            </a:r>
            <a:br>
              <a:rPr lang="en-US" dirty="0"/>
            </a:br>
            <a:endParaRPr lang="en-US" dirty="0"/>
          </a:p>
        </p:txBody>
      </p:sp>
      <p:sp>
        <p:nvSpPr>
          <p:cNvPr id="3" name="Content Placeholder 2"/>
          <p:cNvSpPr>
            <a:spLocks noGrp="1"/>
          </p:cNvSpPr>
          <p:nvPr>
            <p:ph idx="1"/>
          </p:nvPr>
        </p:nvSpPr>
        <p:spPr>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a:normAutofit fontScale="62500" lnSpcReduction="20000"/>
          </a:bodyPr>
          <a:lstStyle/>
          <a:p>
            <a:pPr marL="0" indent="0" algn="just">
              <a:buNone/>
            </a:pPr>
            <a:r>
              <a:rPr lang="en-US" dirty="0"/>
              <a:t> </a:t>
            </a:r>
          </a:p>
          <a:p>
            <a:pPr marL="0" indent="0" algn="just">
              <a:buNone/>
            </a:pPr>
            <a:r>
              <a:rPr lang="en-US" b="1" i="1" dirty="0">
                <a:latin typeface="Palatino" charset="0"/>
                <a:ea typeface="Palatino" charset="0"/>
                <a:cs typeface="Palatino" charset="0"/>
              </a:rPr>
              <a:t>Misinformation</a:t>
            </a:r>
            <a:r>
              <a:rPr lang="en-US" b="1" dirty="0">
                <a:latin typeface="Palatino" charset="0"/>
                <a:ea typeface="Palatino" charset="0"/>
                <a:cs typeface="Palatino" charset="0"/>
              </a:rPr>
              <a:t>: </a:t>
            </a:r>
            <a:endParaRPr lang="en-US" b="1" dirty="0" smtClean="0">
              <a:latin typeface="Palatino" charset="0"/>
              <a:ea typeface="Palatino" charset="0"/>
              <a:cs typeface="Palatino" charset="0"/>
            </a:endParaRPr>
          </a:p>
          <a:p>
            <a:pPr marL="0" indent="0" algn="just">
              <a:buNone/>
            </a:pPr>
            <a:r>
              <a:rPr lang="en-US" dirty="0" smtClean="0">
                <a:latin typeface="Palatino" charset="0"/>
                <a:ea typeface="Palatino" charset="0"/>
                <a:cs typeface="Palatino" charset="0"/>
              </a:rPr>
              <a:t>Opposition </a:t>
            </a:r>
            <a:r>
              <a:rPr lang="en-US" dirty="0">
                <a:latin typeface="Palatino" charset="0"/>
                <a:ea typeface="Palatino" charset="0"/>
                <a:cs typeface="Palatino" charset="0"/>
              </a:rPr>
              <a:t>to vaccination due to belief in a discredited study. Climate change deniers may deny global </a:t>
            </a:r>
            <a:r>
              <a:rPr lang="en-US" dirty="0" smtClean="0">
                <a:latin typeface="Palatino" charset="0"/>
                <a:ea typeface="Palatino" charset="0"/>
                <a:cs typeface="Palatino" charset="0"/>
              </a:rPr>
              <a:t>warming </a:t>
            </a:r>
            <a:r>
              <a:rPr lang="en-US" dirty="0">
                <a:latin typeface="Palatino" charset="0"/>
                <a:ea typeface="Palatino" charset="0"/>
                <a:cs typeface="Palatino" charset="0"/>
              </a:rPr>
              <a:t>based on inaccurate or misleading information.</a:t>
            </a:r>
          </a:p>
          <a:p>
            <a:pPr marL="0" indent="0" algn="just">
              <a:buNone/>
            </a:pPr>
            <a:r>
              <a:rPr lang="en-US" dirty="0">
                <a:latin typeface="Palatino" charset="0"/>
                <a:ea typeface="Palatino" charset="0"/>
                <a:cs typeface="Palatino" charset="0"/>
              </a:rPr>
              <a:t> </a:t>
            </a:r>
          </a:p>
          <a:p>
            <a:pPr marL="0" indent="0" algn="just">
              <a:buNone/>
            </a:pPr>
            <a:r>
              <a:rPr lang="en-US" b="1" i="1" dirty="0">
                <a:latin typeface="Palatino" charset="0"/>
                <a:ea typeface="Palatino" charset="0"/>
                <a:cs typeface="Palatino" charset="0"/>
              </a:rPr>
              <a:t>Disinformation</a:t>
            </a:r>
            <a:r>
              <a:rPr lang="en-US" b="1" dirty="0">
                <a:latin typeface="Palatino" charset="0"/>
                <a:ea typeface="Palatino" charset="0"/>
                <a:cs typeface="Palatino" charset="0"/>
              </a:rPr>
              <a:t>: </a:t>
            </a:r>
            <a:endParaRPr lang="en-US" b="1" dirty="0" smtClean="0">
              <a:latin typeface="Palatino" charset="0"/>
              <a:ea typeface="Palatino" charset="0"/>
              <a:cs typeface="Palatino" charset="0"/>
            </a:endParaRPr>
          </a:p>
          <a:p>
            <a:pPr marL="0" indent="0" algn="just">
              <a:buNone/>
            </a:pPr>
            <a:r>
              <a:rPr lang="en-US" dirty="0" smtClean="0">
                <a:latin typeface="Palatino" charset="0"/>
                <a:ea typeface="Palatino" charset="0"/>
                <a:cs typeface="Palatino" charset="0"/>
              </a:rPr>
              <a:t>Using </a:t>
            </a:r>
            <a:r>
              <a:rPr lang="en-US" dirty="0">
                <a:latin typeface="Palatino" charset="0"/>
                <a:ea typeface="Palatino" charset="0"/>
                <a:cs typeface="Palatino" charset="0"/>
              </a:rPr>
              <a:t>purposely created false information to destroy a political opponent or undermine opposition and manipulate public opinion that is intended to result in action to achieve goal. </a:t>
            </a:r>
            <a:endParaRPr lang="en-US" dirty="0" smtClean="0">
              <a:latin typeface="Palatino" charset="0"/>
              <a:ea typeface="Palatino" charset="0"/>
              <a:cs typeface="Palatino" charset="0"/>
            </a:endParaRPr>
          </a:p>
          <a:p>
            <a:pPr marL="0" indent="0" algn="just">
              <a:buNone/>
            </a:pPr>
            <a:r>
              <a:rPr lang="en-US" dirty="0" smtClean="0">
                <a:latin typeface="Palatino" charset="0"/>
                <a:ea typeface="Palatino" charset="0"/>
                <a:cs typeface="Palatino" charset="0"/>
              </a:rPr>
              <a:t>Climate </a:t>
            </a:r>
            <a:r>
              <a:rPr lang="en-US" dirty="0">
                <a:latin typeface="Palatino" charset="0"/>
                <a:ea typeface="Palatino" charset="0"/>
                <a:cs typeface="Palatino" charset="0"/>
              </a:rPr>
              <a:t>change deniers may assert global warming is a hoax despite overwhelming evidence to the contrary because actions to combat it may impact financial and economic interests. </a:t>
            </a:r>
            <a:endParaRPr lang="en-US" dirty="0" smtClean="0">
              <a:latin typeface="Palatino" charset="0"/>
              <a:ea typeface="Palatino" charset="0"/>
              <a:cs typeface="Palatino" charset="0"/>
            </a:endParaRPr>
          </a:p>
          <a:p>
            <a:pPr marL="0" indent="0" algn="just">
              <a:buNone/>
            </a:pPr>
            <a:r>
              <a:rPr lang="en-US" dirty="0" smtClean="0">
                <a:latin typeface="Palatino" charset="0"/>
                <a:ea typeface="Palatino" charset="0"/>
                <a:cs typeface="Palatino" charset="0"/>
              </a:rPr>
              <a:t>Another </a:t>
            </a:r>
            <a:r>
              <a:rPr lang="en-US" dirty="0">
                <a:latin typeface="Palatino" charset="0"/>
                <a:ea typeface="Palatino" charset="0"/>
                <a:cs typeface="Palatino" charset="0"/>
              </a:rPr>
              <a:t>example relevant to the function of a democracy and informed citizenry is the attempt of foreign adversaries, such as Russia, to influence the American presidential election, or Russia’s involvement in the Ukrainian conflict, or Russia’s attempts to influence public opinion in Finland to favor a pro-Russian </a:t>
            </a:r>
            <a:r>
              <a:rPr lang="en-US" dirty="0" smtClean="0">
                <a:latin typeface="Palatino" charset="0"/>
                <a:ea typeface="Palatino" charset="0"/>
                <a:cs typeface="Palatino" charset="0"/>
              </a:rPr>
              <a:t>stance.</a:t>
            </a:r>
            <a:endParaRPr lang="en-US" dirty="0">
              <a:latin typeface="Palatino" charset="0"/>
              <a:ea typeface="Palatino" charset="0"/>
              <a:cs typeface="Palatino" charset="0"/>
            </a:endParaRPr>
          </a:p>
          <a:p>
            <a:pPr marL="0" indent="0" algn="just">
              <a:buNone/>
            </a:pPr>
            <a:endParaRPr lang="en-US" dirty="0"/>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44453005"/>
      </p:ext>
    </p:extLst>
  </p:cSld>
  <p:clrMapOvr>
    <a:masterClrMapping/>
  </p:clrMapOvr>
  <mc:AlternateContent xmlns:mc="http://schemas.openxmlformats.org/markup-compatibility/2006">
    <mc:Choice xmlns:p14="http://schemas.microsoft.com/office/powerpoint/2010/main" Requires="p14">
      <p:transition spd="slow" p14:dur="2000" advTm="69377"/>
    </mc:Choice>
    <mc:Fallback>
      <p:transition spd="slow" advTm="69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latin typeface="Palatino" charset="0"/>
                <a:ea typeface="Palatino" charset="0"/>
                <a:cs typeface="Palatino" charset="0"/>
              </a:rPr>
              <a:t>Serious consequences: </a:t>
            </a:r>
            <a:r>
              <a:rPr lang="en-US" dirty="0">
                <a:latin typeface="Palatino" charset="0"/>
                <a:ea typeface="Palatino" charset="0"/>
                <a:cs typeface="Palatino" charset="0"/>
              </a:rPr>
              <a:t/>
            </a:r>
            <a:br>
              <a:rPr lang="en-US" dirty="0">
                <a:latin typeface="Palatino" charset="0"/>
                <a:ea typeface="Palatino" charset="0"/>
                <a:cs typeface="Palatino" charset="0"/>
              </a:rPr>
            </a:br>
            <a:endParaRPr lang="en-US" dirty="0"/>
          </a:p>
        </p:txBody>
      </p:sp>
      <p:sp>
        <p:nvSpPr>
          <p:cNvPr id="3" name="Content Placeholder 2"/>
          <p:cNvSpPr>
            <a:spLocks noGrp="1"/>
          </p:cNvSpPr>
          <p:nvPr>
            <p:ph idx="1"/>
          </p:nvPr>
        </p:nvSpPr>
        <p:spPr>
          <a:xfrm>
            <a:off x="838200" y="1825625"/>
            <a:ext cx="10515600" cy="2334895"/>
          </a:xfr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a:lstStyle/>
          <a:p>
            <a:pPr lvl="0"/>
            <a:r>
              <a:rPr lang="en-US" dirty="0" smtClean="0">
                <a:latin typeface="Palatino" charset="0"/>
                <a:ea typeface="Palatino" charset="0"/>
                <a:cs typeface="Palatino" charset="0"/>
              </a:rPr>
              <a:t>Silencing </a:t>
            </a:r>
            <a:r>
              <a:rPr lang="en-US" dirty="0">
                <a:latin typeface="Palatino" charset="0"/>
                <a:ea typeface="Palatino" charset="0"/>
                <a:cs typeface="Palatino" charset="0"/>
              </a:rPr>
              <a:t>dissenting voices</a:t>
            </a:r>
          </a:p>
          <a:p>
            <a:pPr lvl="0"/>
            <a:r>
              <a:rPr lang="en-US" dirty="0">
                <a:latin typeface="Palatino" charset="0"/>
                <a:ea typeface="Palatino" charset="0"/>
                <a:cs typeface="Palatino" charset="0"/>
              </a:rPr>
              <a:t>Undermining </a:t>
            </a:r>
            <a:r>
              <a:rPr lang="en-US" dirty="0" smtClean="0">
                <a:latin typeface="Palatino" charset="0"/>
                <a:ea typeface="Palatino" charset="0"/>
                <a:cs typeface="Palatino" charset="0"/>
              </a:rPr>
              <a:t>democracy, trust in information veracity</a:t>
            </a:r>
            <a:endParaRPr lang="en-US" dirty="0">
              <a:latin typeface="Palatino" charset="0"/>
              <a:ea typeface="Palatino" charset="0"/>
              <a:cs typeface="Palatino" charset="0"/>
            </a:endParaRPr>
          </a:p>
          <a:p>
            <a:pPr lvl="0"/>
            <a:r>
              <a:rPr lang="en-US" dirty="0">
                <a:latin typeface="Palatino" charset="0"/>
                <a:ea typeface="Palatino" charset="0"/>
                <a:cs typeface="Palatino" charset="0"/>
              </a:rPr>
              <a:t>Fear and </a:t>
            </a:r>
            <a:r>
              <a:rPr lang="en-US" dirty="0">
                <a:latin typeface="Palatino" charset="0"/>
                <a:ea typeface="Palatino" charset="0"/>
                <a:cs typeface="Palatino" charset="0"/>
              </a:rPr>
              <a:t>c</a:t>
            </a:r>
            <a:r>
              <a:rPr lang="en-US" dirty="0" smtClean="0">
                <a:latin typeface="Palatino" charset="0"/>
                <a:ea typeface="Palatino" charset="0"/>
                <a:cs typeface="Palatino" charset="0"/>
              </a:rPr>
              <a:t>onfusion </a:t>
            </a:r>
            <a:r>
              <a:rPr lang="en-US" dirty="0" smtClean="0">
                <a:latin typeface="Palatino" charset="0"/>
                <a:ea typeface="Palatino" charset="0"/>
                <a:cs typeface="Palatino" charset="0"/>
              </a:rPr>
              <a:t>impacting decision making</a:t>
            </a:r>
          </a:p>
          <a:p>
            <a:pPr lvl="0"/>
            <a:r>
              <a:rPr lang="en-US" dirty="0" smtClean="0">
                <a:latin typeface="Palatino" charset="0"/>
                <a:ea typeface="Palatino" charset="0"/>
                <a:cs typeface="Palatino" charset="0"/>
              </a:rPr>
              <a:t>False perception of reality</a:t>
            </a:r>
            <a:endParaRPr lang="en-US" dirty="0">
              <a:latin typeface="Palatino" charset="0"/>
              <a:ea typeface="Palatino" charset="0"/>
              <a:cs typeface="Palatino" charset="0"/>
            </a:endParaRP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30266092"/>
      </p:ext>
    </p:extLst>
  </p:cSld>
  <p:clrMapOvr>
    <a:masterClrMapping/>
  </p:clrMapOvr>
  <mc:AlternateContent xmlns:mc="http://schemas.openxmlformats.org/markup-compatibility/2006">
    <mc:Choice xmlns:p14="http://schemas.microsoft.com/office/powerpoint/2010/main" Requires="p14">
      <p:transition spd="slow" p14:dur="2000" advTm="39823"/>
    </mc:Choice>
    <mc:Fallback>
      <p:transition spd="slow" advTm="39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5339" y="442595"/>
            <a:ext cx="10676387" cy="2860675"/>
          </a:xfrm>
        </p:spPr>
        <p:txBody>
          <a:bodyPr>
            <a:normAutofit fontScale="92500"/>
          </a:bodyPr>
          <a:lstStyle/>
          <a:p>
            <a:pPr marL="0" indent="0" algn="just">
              <a:buNone/>
            </a:pPr>
            <a:r>
              <a:rPr lang="en-US" b="1" dirty="0">
                <a:latin typeface="Palatino" charset="0"/>
                <a:ea typeface="Palatino" charset="0"/>
                <a:cs typeface="Palatino" charset="0"/>
              </a:rPr>
              <a:t>Disinformation</a:t>
            </a:r>
            <a:r>
              <a:rPr lang="en-US" dirty="0">
                <a:latin typeface="Palatino" charset="0"/>
                <a:ea typeface="Palatino" charset="0"/>
                <a:cs typeface="Palatino" charset="0"/>
              </a:rPr>
              <a:t> can take the following forms: Forged documents, doctored photographs, faked maps, government propaganda, </a:t>
            </a:r>
            <a:r>
              <a:rPr lang="en-US" dirty="0" smtClean="0">
                <a:latin typeface="Palatino" charset="0"/>
                <a:ea typeface="Palatino" charset="0"/>
                <a:cs typeface="Palatino" charset="0"/>
              </a:rPr>
              <a:t>political propaganda, advertising</a:t>
            </a:r>
            <a:r>
              <a:rPr lang="en-US" dirty="0">
                <a:latin typeface="Palatino" charset="0"/>
                <a:ea typeface="Palatino" charset="0"/>
                <a:cs typeface="Palatino" charset="0"/>
              </a:rPr>
              <a:t>, business information designed to harm competitors</a:t>
            </a:r>
            <a:r>
              <a:rPr lang="en-US" dirty="0" smtClean="0">
                <a:latin typeface="Palatino" charset="0"/>
                <a:ea typeface="Palatino" charset="0"/>
                <a:cs typeface="Palatino" charset="0"/>
              </a:rPr>
              <a:t>.</a:t>
            </a:r>
          </a:p>
          <a:p>
            <a:pPr marL="0" indent="0" algn="just">
              <a:buNone/>
            </a:pPr>
            <a:r>
              <a:rPr lang="en-US" b="1" dirty="0" smtClean="0">
                <a:latin typeface="Palatino" charset="0"/>
                <a:ea typeface="Palatino" charset="0"/>
                <a:cs typeface="Palatino" charset="0"/>
              </a:rPr>
              <a:t>Dissemination of Disinformation</a:t>
            </a:r>
            <a:r>
              <a:rPr lang="en-US" dirty="0" smtClean="0">
                <a:latin typeface="Palatino" charset="0"/>
                <a:ea typeface="Palatino" charset="0"/>
                <a:cs typeface="Palatino" charset="0"/>
              </a:rPr>
              <a:t>:</a:t>
            </a:r>
          </a:p>
          <a:p>
            <a:pPr marL="0" indent="0" algn="just">
              <a:buNone/>
            </a:pPr>
            <a:r>
              <a:rPr lang="en-US" sz="2400" dirty="0" smtClean="0">
                <a:latin typeface="Palatino" charset="0"/>
                <a:ea typeface="Palatino" charset="0"/>
                <a:cs typeface="Palatino" charset="0"/>
              </a:rPr>
              <a:t>-Memes, news media, social media, commercials, “kompromat” or strategic narratives launched by governments to influence popular opinion in their favor.</a:t>
            </a:r>
            <a:endParaRPr lang="en-US" sz="2400" dirty="0">
              <a:latin typeface="Palatino" charset="0"/>
              <a:ea typeface="Palatino" charset="0"/>
              <a:cs typeface="Palatino" charset="0"/>
            </a:endParaRPr>
          </a:p>
          <a:p>
            <a:pPr algn="just"/>
            <a:endParaRPr lang="en-US" dirty="0"/>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2418" y="3298211"/>
            <a:ext cx="2785112" cy="3502236"/>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72755" y="3383280"/>
            <a:ext cx="3518971" cy="3146922"/>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05907" y="3570985"/>
            <a:ext cx="4058471" cy="2961746"/>
          </a:xfrm>
          <a:prstGeom prst="rect">
            <a:avLst/>
          </a:prstGeo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79012762"/>
      </p:ext>
    </p:extLst>
  </p:cSld>
  <p:clrMapOvr>
    <a:masterClrMapping/>
  </p:clrMapOvr>
  <mc:AlternateContent xmlns:mc="http://schemas.openxmlformats.org/markup-compatibility/2006">
    <mc:Choice xmlns:p14="http://schemas.microsoft.com/office/powerpoint/2010/main" Requires="p14">
      <p:transition spd="slow" p14:dur="2000" advTm="88321"/>
    </mc:Choice>
    <mc:Fallback>
      <p:transition spd="slow" advTm="88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0" y="250825"/>
            <a:ext cx="5516880" cy="1029335"/>
          </a:xfrm>
        </p:spPr>
        <p:txBody>
          <a:bodyPr>
            <a:normAutofit fontScale="90000"/>
          </a:bodyPr>
          <a:lstStyle/>
          <a:p>
            <a:r>
              <a:rPr lang="en-US" b="1" dirty="0">
                <a:latin typeface="Palatino" charset="0"/>
                <a:ea typeface="Palatino" charset="0"/>
                <a:cs typeface="Palatino" charset="0"/>
              </a:rPr>
              <a:t>Complex, key points</a:t>
            </a:r>
            <a:r>
              <a:rPr lang="en-US" dirty="0">
                <a:latin typeface="Palatino" charset="0"/>
                <a:ea typeface="Palatino" charset="0"/>
                <a:cs typeface="Palatino" charset="0"/>
              </a:rPr>
              <a:t>:</a:t>
            </a:r>
          </a:p>
        </p:txBody>
      </p:sp>
      <p:sp>
        <p:nvSpPr>
          <p:cNvPr id="3" name="Content Placeholder 2"/>
          <p:cNvSpPr>
            <a:spLocks noGrp="1"/>
          </p:cNvSpPr>
          <p:nvPr>
            <p:ph idx="1"/>
          </p:nvPr>
        </p:nvSpPr>
        <p:spPr>
          <a:xfrm>
            <a:off x="659130" y="1188720"/>
            <a:ext cx="7526601" cy="4976813"/>
          </a:xfrm>
        </p:spPr>
        <p:txBody>
          <a:bodyPr>
            <a:normAutofit/>
          </a:bodyPr>
          <a:lstStyle/>
          <a:p>
            <a:pPr marL="0" indent="0" algn="just">
              <a:buNone/>
            </a:pPr>
            <a:r>
              <a:rPr lang="en-US" dirty="0" smtClean="0">
                <a:latin typeface="Palatino" charset="0"/>
                <a:ea typeface="Palatino" charset="0"/>
                <a:cs typeface="Palatino" charset="0"/>
              </a:rPr>
              <a:t>Technology </a:t>
            </a:r>
            <a:r>
              <a:rPr lang="en-US" dirty="0">
                <a:latin typeface="Palatino" charset="0"/>
                <a:ea typeface="Palatino" charset="0"/>
                <a:cs typeface="Palatino" charset="0"/>
              </a:rPr>
              <a:t>enables rapid </a:t>
            </a:r>
            <a:r>
              <a:rPr lang="en-US">
                <a:latin typeface="Palatino" charset="0"/>
                <a:ea typeface="Palatino" charset="0"/>
                <a:cs typeface="Palatino" charset="0"/>
              </a:rPr>
              <a:t>information </a:t>
            </a:r>
            <a:r>
              <a:rPr lang="en-US" smtClean="0">
                <a:latin typeface="Palatino" charset="0"/>
                <a:ea typeface="Palatino" charset="0"/>
                <a:cs typeface="Palatino" charset="0"/>
              </a:rPr>
              <a:t>sharing.</a:t>
            </a:r>
            <a:endParaRPr lang="en-US" dirty="0" smtClean="0">
              <a:latin typeface="Palatino" charset="0"/>
              <a:ea typeface="Palatino" charset="0"/>
              <a:cs typeface="Palatino" charset="0"/>
            </a:endParaRPr>
          </a:p>
          <a:p>
            <a:pPr marL="0" indent="0" algn="just">
              <a:buNone/>
            </a:pPr>
            <a:r>
              <a:rPr lang="en-US" dirty="0" smtClean="0">
                <a:latin typeface="Palatino" charset="0"/>
                <a:ea typeface="Palatino" charset="0"/>
                <a:cs typeface="Palatino" charset="0"/>
              </a:rPr>
              <a:t> </a:t>
            </a:r>
            <a:endParaRPr lang="en-US" dirty="0">
              <a:latin typeface="Palatino" charset="0"/>
              <a:ea typeface="Palatino" charset="0"/>
              <a:cs typeface="Palatino"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8200" y="1734991"/>
            <a:ext cx="7185660" cy="508016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93482" y="2457450"/>
            <a:ext cx="5590238" cy="3235960"/>
          </a:xfrm>
          <a:prstGeom prst="rect">
            <a:avLst/>
          </a:prstGeom>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79807887"/>
      </p:ext>
    </p:extLst>
  </p:cSld>
  <p:clrMapOvr>
    <a:masterClrMapping/>
  </p:clrMapOvr>
  <mc:AlternateContent xmlns:mc="http://schemas.openxmlformats.org/markup-compatibility/2006">
    <mc:Choice xmlns:p14="http://schemas.microsoft.com/office/powerpoint/2010/main" Requires="p14">
      <p:transition spd="slow" p14:dur="2000" advTm="11099"/>
    </mc:Choice>
    <mc:Fallback>
      <p:transition spd="slow" advTm="11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alatino" charset="0"/>
                <a:ea typeface="Palatino" charset="0"/>
                <a:cs typeface="Palatino" charset="0"/>
              </a:rPr>
              <a:t>Information Overload</a:t>
            </a:r>
            <a:endParaRPr lang="en-US" dirty="0">
              <a:latin typeface="Palatino" charset="0"/>
              <a:ea typeface="Palatino" charset="0"/>
              <a:cs typeface="Palatino" charset="0"/>
            </a:endParaRPr>
          </a:p>
        </p:txBody>
      </p:sp>
      <p:sp>
        <p:nvSpPr>
          <p:cNvPr id="3" name="Content Placeholder 2"/>
          <p:cNvSpPr>
            <a:spLocks noGrp="1"/>
          </p:cNvSpPr>
          <p:nvPr>
            <p:ph idx="1"/>
          </p:nvPr>
        </p:nvSpPr>
        <p:spPr/>
        <p:txBody>
          <a:bodyPr>
            <a:normAutofit/>
          </a:bodyPr>
          <a:lstStyle/>
          <a:p>
            <a:pPr marL="0" indent="0" algn="just">
              <a:buNone/>
            </a:pPr>
            <a:r>
              <a:rPr lang="en-US" dirty="0">
                <a:latin typeface="Palatino" charset="0"/>
                <a:ea typeface="Palatino" charset="0"/>
                <a:cs typeface="Palatino" charset="0"/>
              </a:rPr>
              <a:t>Users experience information overload and have limited attention.</a:t>
            </a:r>
          </a:p>
          <a:p>
            <a:pPr marL="0" indent="0" algn="just">
              <a:buNone/>
            </a:pPr>
            <a:r>
              <a:rPr lang="en-US" dirty="0">
                <a:latin typeface="Palatino" charset="0"/>
                <a:ea typeface="Palatino" charset="0"/>
                <a:cs typeface="Palatino" charset="0"/>
              </a:rPr>
              <a:t> </a:t>
            </a:r>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54830" y="2872740"/>
            <a:ext cx="3035300" cy="3124200"/>
          </a:xfrm>
          <a:prstGeom prst="rect">
            <a:avLst/>
          </a:prstGeom>
        </p:spPr>
      </p:pic>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1485361"/>
      </p:ext>
    </p:extLst>
  </p:cSld>
  <p:clrMapOvr>
    <a:masterClrMapping/>
  </p:clrMapOvr>
  <mc:AlternateContent xmlns:mc="http://schemas.openxmlformats.org/markup-compatibility/2006">
    <mc:Choice xmlns:p14="http://schemas.microsoft.com/office/powerpoint/2010/main" Requires="p14">
      <p:transition spd="slow" p14:dur="2000" advTm="13364"/>
    </mc:Choice>
    <mc:Fallback>
      <p:transition spd="slow" advTm="13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alatino" charset="0"/>
                <a:ea typeface="Palatino" charset="0"/>
                <a:cs typeface="Palatino" charset="0"/>
              </a:rPr>
              <a:t>Social Media</a:t>
            </a:r>
            <a:endParaRPr lang="en-US" dirty="0">
              <a:latin typeface="Palatino" charset="0"/>
              <a:ea typeface="Palatino" charset="0"/>
              <a:cs typeface="Palatino" charset="0"/>
            </a:endParaRPr>
          </a:p>
        </p:txBody>
      </p:sp>
      <p:sp>
        <p:nvSpPr>
          <p:cNvPr id="3" name="Content Placeholder 2"/>
          <p:cNvSpPr>
            <a:spLocks noGrp="1"/>
          </p:cNvSpPr>
          <p:nvPr>
            <p:ph idx="1"/>
          </p:nvPr>
        </p:nvSpPr>
        <p:spPr/>
        <p:txBody>
          <a:bodyPr>
            <a:normAutofit/>
          </a:bodyPr>
          <a:lstStyle/>
          <a:p>
            <a:pPr marL="0" indent="0" algn="just">
              <a:buNone/>
            </a:pPr>
            <a:r>
              <a:rPr lang="en-US" dirty="0">
                <a:latin typeface="Palatino" charset="0"/>
                <a:ea typeface="Palatino" charset="0"/>
                <a:cs typeface="Palatino" charset="0"/>
              </a:rPr>
              <a:t>Social media moves quickly, information disseminates and diffuses rapidly. This impacts the ability to discriminate between </a:t>
            </a:r>
            <a:r>
              <a:rPr lang="en-US" i="1" dirty="0">
                <a:latin typeface="Palatino" charset="0"/>
                <a:ea typeface="Palatino" charset="0"/>
                <a:cs typeface="Palatino" charset="0"/>
              </a:rPr>
              <a:t>high and low quality information</a:t>
            </a:r>
            <a:r>
              <a:rPr lang="en-US" dirty="0">
                <a:latin typeface="Palatino" charset="0"/>
                <a:ea typeface="Palatino" charset="0"/>
                <a:cs typeface="Palatino" charset="0"/>
              </a:rPr>
              <a:t>. </a:t>
            </a:r>
          </a:p>
          <a:p>
            <a:pPr marL="0" indent="0" algn="just">
              <a:buNone/>
            </a:pPr>
            <a:r>
              <a:rPr lang="en-US" dirty="0" smtClean="0">
                <a:latin typeface="Palatino" charset="0"/>
                <a:ea typeface="Palatino" charset="0"/>
                <a:cs typeface="Palatino" charset="0"/>
              </a:rPr>
              <a:t>A factor in sharing </a:t>
            </a:r>
            <a:r>
              <a:rPr lang="en-US" dirty="0">
                <a:latin typeface="Palatino" charset="0"/>
                <a:ea typeface="Palatino" charset="0"/>
                <a:cs typeface="Palatino" charset="0"/>
              </a:rPr>
              <a:t>misinformation is that people simply enjoy sharing information, no matter it’s quality. </a:t>
            </a:r>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98220" y="4056063"/>
            <a:ext cx="3200400" cy="2120900"/>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3281" y="4096478"/>
            <a:ext cx="3197971" cy="2120900"/>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19452" y="4056063"/>
            <a:ext cx="1796148" cy="2201730"/>
          </a:xfrm>
          <a:prstGeom prst="rect">
            <a:avLst/>
          </a:prstGeom>
        </p:spPr>
      </p:pic>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26036233"/>
      </p:ext>
    </p:extLst>
  </p:cSld>
  <p:clrMapOvr>
    <a:masterClrMapping/>
  </p:clrMapOvr>
  <mc:AlternateContent xmlns:mc="http://schemas.openxmlformats.org/markup-compatibility/2006">
    <mc:Choice xmlns:p14="http://schemas.microsoft.com/office/powerpoint/2010/main" Requires="p14">
      <p:transition spd="slow" p14:dur="2000" advTm="41627"/>
    </mc:Choice>
    <mc:Fallback>
      <p:transition spd="slow" advTm="41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037" y="388619"/>
            <a:ext cx="10515600" cy="1325563"/>
          </a:xfrm>
        </p:spPr>
        <p:txBody>
          <a:bodyPr/>
          <a:lstStyle/>
          <a:p>
            <a:r>
              <a:rPr lang="en-US" dirty="0" smtClean="0">
                <a:latin typeface="Palatino" charset="0"/>
                <a:ea typeface="Palatino" charset="0"/>
                <a:cs typeface="Palatino" charset="0"/>
              </a:rPr>
              <a:t>Echo-Chambers and Confirmation Bias</a:t>
            </a:r>
            <a:endParaRPr lang="en-US" dirty="0">
              <a:latin typeface="Palatino" charset="0"/>
              <a:ea typeface="Palatino" charset="0"/>
              <a:cs typeface="Palatino" charset="0"/>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5028916" y="1871345"/>
            <a:ext cx="6660448" cy="4351338"/>
          </a:xfr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597" y="2098199"/>
            <a:ext cx="5208040" cy="3897630"/>
          </a:xfrm>
          <a:prstGeom prst="rect">
            <a:avLst/>
          </a:prstGeo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5808157"/>
      </p:ext>
    </p:extLst>
  </p:cSld>
  <p:clrMapOvr>
    <a:masterClrMapping/>
  </p:clrMapOvr>
  <mc:AlternateContent xmlns:mc="http://schemas.openxmlformats.org/markup-compatibility/2006">
    <mc:Choice xmlns:p14="http://schemas.microsoft.com/office/powerpoint/2010/main" Requires="p14">
      <p:transition spd="slow" p14:dur="2000" advTm="45805"/>
    </mc:Choice>
    <mc:Fallback>
      <p:transition spd="slow" advTm="45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43025" y="0"/>
            <a:ext cx="10046970" cy="1325563"/>
          </a:xfrm>
        </p:spPr>
        <p:txBody>
          <a:bodyPr/>
          <a:lstStyle/>
          <a:p>
            <a:r>
              <a:rPr lang="en-US" dirty="0" smtClean="0">
                <a:latin typeface="Palatino" charset="0"/>
                <a:ea typeface="Palatino" charset="0"/>
                <a:cs typeface="Palatino" charset="0"/>
              </a:rPr>
              <a:t>Filter Bubbles and Echo-Chambers</a:t>
            </a:r>
            <a:endParaRPr lang="en-US" dirty="0">
              <a:latin typeface="Palatino" charset="0"/>
              <a:ea typeface="Palatino" charset="0"/>
              <a:cs typeface="Palatino" charset="0"/>
            </a:endParaRPr>
          </a:p>
        </p:txBody>
      </p:sp>
      <p:sp>
        <p:nvSpPr>
          <p:cNvPr id="3" name="Content Placeholder 2"/>
          <p:cNvSpPr>
            <a:spLocks noGrp="1"/>
          </p:cNvSpPr>
          <p:nvPr>
            <p:ph idx="1"/>
          </p:nvPr>
        </p:nvSpPr>
        <p:spPr>
          <a:xfrm>
            <a:off x="114300" y="1325563"/>
            <a:ext cx="6012180" cy="5189220"/>
          </a:xfrm>
        </p:spPr>
        <p:txBody>
          <a:bodyPr>
            <a:normAutofit fontScale="92500" lnSpcReduction="10000"/>
          </a:bodyPr>
          <a:lstStyle/>
          <a:p>
            <a:pPr marL="0" indent="0" algn="just">
              <a:buNone/>
            </a:pPr>
            <a:r>
              <a:rPr lang="en-US" dirty="0">
                <a:latin typeface="Palatino" charset="0"/>
                <a:ea typeface="Palatino" charset="0"/>
                <a:cs typeface="Palatino" charset="0"/>
              </a:rPr>
              <a:t>Algorithm driven social media and news feeds create </a:t>
            </a:r>
            <a:r>
              <a:rPr lang="en-US" dirty="0">
                <a:solidFill>
                  <a:schemeClr val="accent1"/>
                </a:solidFill>
                <a:latin typeface="Palatino" charset="0"/>
                <a:ea typeface="Palatino" charset="0"/>
                <a:cs typeface="Palatino" charset="0"/>
              </a:rPr>
              <a:t>“filter bubbles</a:t>
            </a:r>
            <a:r>
              <a:rPr lang="en-US" dirty="0">
                <a:latin typeface="Palatino" charset="0"/>
                <a:ea typeface="Palatino" charset="0"/>
                <a:cs typeface="Palatino" charset="0"/>
              </a:rPr>
              <a:t>”, or </a:t>
            </a:r>
            <a:r>
              <a:rPr lang="en-US" dirty="0">
                <a:solidFill>
                  <a:schemeClr val="accent1"/>
                </a:solidFill>
                <a:latin typeface="Palatino" charset="0"/>
                <a:ea typeface="Palatino" charset="0"/>
                <a:cs typeface="Palatino" charset="0"/>
              </a:rPr>
              <a:t>“echo chambers”</a:t>
            </a:r>
            <a:r>
              <a:rPr lang="en-US" dirty="0">
                <a:latin typeface="Palatino" charset="0"/>
                <a:ea typeface="Palatino" charset="0"/>
                <a:cs typeface="Palatino" charset="0"/>
              </a:rPr>
              <a:t> in which ideas are not challenged by other voices and </a:t>
            </a:r>
            <a:r>
              <a:rPr lang="en-US" dirty="0">
                <a:solidFill>
                  <a:schemeClr val="accent1"/>
                </a:solidFill>
                <a:latin typeface="Palatino" charset="0"/>
                <a:ea typeface="Palatino" charset="0"/>
                <a:cs typeface="Palatino" charset="0"/>
              </a:rPr>
              <a:t>confirmation bias </a:t>
            </a:r>
            <a:r>
              <a:rPr lang="en-US" dirty="0">
                <a:latin typeface="Palatino" charset="0"/>
                <a:ea typeface="Palatino" charset="0"/>
                <a:cs typeface="Palatino" charset="0"/>
              </a:rPr>
              <a:t>means that any information that does not fit in with existing beliefs is discarded as irrelevant, leading to further polarization. In other words, algorithms personalize news to the tastes and interests of users, filtering out opinions, points of view and facts that contradict the worldview of the user, leading to a lack of diversity of information.</a:t>
            </a:r>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6480" y="1325563"/>
            <a:ext cx="5958627" cy="4458017"/>
          </a:xfrm>
          <a:prstGeom prst="rect">
            <a:avLst/>
          </a:prstGeom>
        </p:spPr>
      </p:pic>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89495389"/>
      </p:ext>
    </p:extLst>
  </p:cSld>
  <p:clrMapOvr>
    <a:masterClrMapping/>
  </p:clrMapOvr>
  <mc:AlternateContent xmlns:mc="http://schemas.openxmlformats.org/markup-compatibility/2006">
    <mc:Choice xmlns:p14="http://schemas.microsoft.com/office/powerpoint/2010/main" Requires="p14">
      <p:transition spd="slow" p14:dur="2000" advTm="52770"/>
    </mc:Choice>
    <mc:Fallback>
      <p:transition spd="slow" advTm="52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567940" cy="1325563"/>
          </a:xfrm>
          <a:noFill/>
        </p:spPr>
        <p:txBody>
          <a:bodyPr/>
          <a:lstStyle/>
          <a:p>
            <a:r>
              <a:rPr lang="en-US" b="1" dirty="0">
                <a:latin typeface="Palatino" charset="0"/>
                <a:ea typeface="Palatino" charset="0"/>
                <a:cs typeface="Palatino" charset="0"/>
              </a:rPr>
              <a:t>Solution</a:t>
            </a:r>
            <a:r>
              <a:rPr lang="en-US" dirty="0">
                <a:latin typeface="Palatino" charset="0"/>
                <a:ea typeface="Palatino" charset="0"/>
                <a:cs typeface="Palatino" charset="0"/>
              </a:rPr>
              <a:t>:</a:t>
            </a:r>
            <a:endParaRPr lang="en-US" dirty="0"/>
          </a:p>
        </p:txBody>
      </p:sp>
      <p:sp>
        <p:nvSpPr>
          <p:cNvPr id="3" name="Content Placeholder 2"/>
          <p:cNvSpPr>
            <a:spLocks noGrp="1"/>
          </p:cNvSpPr>
          <p:nvPr>
            <p:ph idx="1"/>
          </p:nvPr>
        </p:nvSpPr>
        <p:spPr>
          <a:xfrm>
            <a:off x="838200" y="911225"/>
            <a:ext cx="10515600" cy="4351338"/>
          </a:xfrm>
          <a:noFill/>
        </p:spPr>
        <p:txBody>
          <a:bodyPr/>
          <a:lstStyle/>
          <a:p>
            <a:pPr marL="0" indent="0" algn="just">
              <a:buNone/>
            </a:pPr>
            <a:endParaRPr lang="en-US" dirty="0" smtClean="0">
              <a:latin typeface="Palatino" charset="0"/>
              <a:ea typeface="Palatino" charset="0"/>
              <a:cs typeface="Palatino" charset="0"/>
            </a:endParaRPr>
          </a:p>
          <a:p>
            <a:pPr marL="0" indent="0" algn="just">
              <a:buNone/>
            </a:pPr>
            <a:r>
              <a:rPr lang="en-US" dirty="0" smtClean="0">
                <a:latin typeface="Palatino" charset="0"/>
                <a:ea typeface="Palatino" charset="0"/>
                <a:cs typeface="Palatino" charset="0"/>
              </a:rPr>
              <a:t>Information </a:t>
            </a:r>
            <a:r>
              <a:rPr lang="en-US" dirty="0">
                <a:latin typeface="Palatino" charset="0"/>
                <a:ea typeface="Palatino" charset="0"/>
                <a:cs typeface="Palatino" charset="0"/>
              </a:rPr>
              <a:t>literacy, digital literacy and media </a:t>
            </a:r>
            <a:r>
              <a:rPr lang="en-US" dirty="0" smtClean="0">
                <a:latin typeface="Palatino" charset="0"/>
                <a:ea typeface="Palatino" charset="0"/>
                <a:cs typeface="Palatino" charset="0"/>
              </a:rPr>
              <a:t>literacy education </a:t>
            </a:r>
            <a:r>
              <a:rPr lang="en-US" dirty="0">
                <a:latin typeface="Palatino" charset="0"/>
                <a:ea typeface="Palatino" charset="0"/>
                <a:cs typeface="Palatino" charset="0"/>
              </a:rPr>
              <a:t>can address issues of critical thinking, </a:t>
            </a:r>
            <a:r>
              <a:rPr lang="en-US" dirty="0" smtClean="0">
                <a:latin typeface="Palatino" charset="0"/>
                <a:ea typeface="Palatino" charset="0"/>
                <a:cs typeface="Palatino" charset="0"/>
              </a:rPr>
              <a:t>tech </a:t>
            </a:r>
            <a:r>
              <a:rPr lang="en-US" dirty="0">
                <a:latin typeface="Palatino" charset="0"/>
                <a:ea typeface="Palatino" charset="0"/>
                <a:cs typeface="Palatino" charset="0"/>
              </a:rPr>
              <a:t>skills, </a:t>
            </a:r>
            <a:r>
              <a:rPr lang="en-US" dirty="0" smtClean="0">
                <a:latin typeface="Palatino" charset="0"/>
                <a:ea typeface="Palatino" charset="0"/>
                <a:cs typeface="Palatino" charset="0"/>
              </a:rPr>
              <a:t>and the promotion of the development of </a:t>
            </a:r>
            <a:r>
              <a:rPr lang="en-US" dirty="0" smtClean="0">
                <a:latin typeface="Palatino" charset="0"/>
                <a:ea typeface="Palatino" charset="0"/>
                <a:cs typeface="Palatino" charset="0"/>
              </a:rPr>
              <a:t>detection </a:t>
            </a:r>
            <a:r>
              <a:rPr lang="en-US" dirty="0">
                <a:latin typeface="Palatino" charset="0"/>
                <a:ea typeface="Palatino" charset="0"/>
                <a:cs typeface="Palatino" charset="0"/>
              </a:rPr>
              <a:t>abilities to evaluate cues that information is of low quality or inaccurate. Public libraries are </a:t>
            </a:r>
            <a:r>
              <a:rPr lang="en-US" dirty="0" smtClean="0">
                <a:latin typeface="Palatino" charset="0"/>
                <a:ea typeface="Palatino" charset="0"/>
                <a:cs typeface="Palatino" charset="0"/>
              </a:rPr>
              <a:t>“well positioned” </a:t>
            </a:r>
            <a:r>
              <a:rPr lang="en-US" dirty="0">
                <a:latin typeface="Palatino" charset="0"/>
                <a:ea typeface="Palatino" charset="0"/>
                <a:cs typeface="Palatino" charset="0"/>
              </a:rPr>
              <a:t>to offer services and the mission fits with </a:t>
            </a:r>
            <a:r>
              <a:rPr lang="en-US" dirty="0" smtClean="0">
                <a:latin typeface="Palatino" charset="0"/>
                <a:ea typeface="Palatino" charset="0"/>
                <a:cs typeface="Palatino" charset="0"/>
              </a:rPr>
              <a:t>stated professional ethics </a:t>
            </a:r>
            <a:r>
              <a:rPr lang="en-US" dirty="0" smtClean="0">
                <a:latin typeface="Palatino" charset="0"/>
                <a:ea typeface="Palatino" charset="0"/>
                <a:cs typeface="Palatino" charset="0"/>
              </a:rPr>
              <a:t>guidelines (Alvarez, 2016).</a:t>
            </a:r>
            <a:endParaRPr lang="en-US" dirty="0">
              <a:latin typeface="Palatino" charset="0"/>
              <a:ea typeface="Palatino" charset="0"/>
              <a:cs typeface="Palatino" charset="0"/>
            </a:endParaRPr>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13872" y="3851910"/>
            <a:ext cx="3953375" cy="2579781"/>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200" y="4093435"/>
            <a:ext cx="2436364" cy="2338256"/>
          </a:xfrm>
          <a:prstGeom prst="rect">
            <a:avLst/>
          </a:prstGeom>
        </p:spPr>
      </p:pic>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06140" y="4183380"/>
            <a:ext cx="4204290" cy="2248311"/>
          </a:xfrm>
          <a:prstGeom prst="rect">
            <a:avLst/>
          </a:prstGeom>
        </p:spPr>
      </p:pic>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61363663"/>
      </p:ext>
    </p:extLst>
  </p:cSld>
  <p:clrMapOvr>
    <a:masterClrMapping/>
  </p:clrMapOvr>
  <mc:AlternateContent xmlns:mc="http://schemas.openxmlformats.org/markup-compatibility/2006">
    <mc:Choice xmlns:p14="http://schemas.microsoft.com/office/powerpoint/2010/main" Requires="p14">
      <p:transition spd="slow" p14:dur="2000" advTm="26776"/>
    </mc:Choice>
    <mc:Fallback>
      <p:transition spd="slow" advTm="26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40" y="125731"/>
            <a:ext cx="11003280" cy="834390"/>
          </a:xfrm>
          <a:solidFill>
            <a:schemeClr val="accent2"/>
          </a:solidFill>
        </p:spPr>
        <p:txBody>
          <a:bodyPr>
            <a:normAutofit fontScale="90000"/>
          </a:bodyPr>
          <a:lstStyle/>
          <a:p>
            <a:r>
              <a:rPr lang="en-US" sz="3600" dirty="0" smtClean="0">
                <a:latin typeface="Palatino" charset="0"/>
                <a:ea typeface="Palatino" charset="0"/>
                <a:cs typeface="Palatino" charset="0"/>
              </a:rPr>
              <a:t/>
            </a:r>
            <a:br>
              <a:rPr lang="en-US" sz="3600" dirty="0" smtClean="0">
                <a:latin typeface="Palatino" charset="0"/>
                <a:ea typeface="Palatino" charset="0"/>
                <a:cs typeface="Palatino" charset="0"/>
              </a:rPr>
            </a:br>
            <a:r>
              <a:rPr lang="en-US" sz="3600" dirty="0" smtClean="0">
                <a:latin typeface="Palatino" charset="0"/>
                <a:ea typeface="Palatino" charset="0"/>
                <a:cs typeface="Palatino" charset="0"/>
              </a:rPr>
              <a:t>Necessary </a:t>
            </a:r>
            <a:r>
              <a:rPr lang="en-US" sz="3600" dirty="0">
                <a:latin typeface="Palatino" charset="0"/>
                <a:ea typeface="Palatino" charset="0"/>
                <a:cs typeface="Palatino" charset="0"/>
              </a:rPr>
              <a:t>steps to offer solutions: </a:t>
            </a:r>
            <a:r>
              <a:rPr lang="en-US" sz="2000" dirty="0">
                <a:latin typeface="Palatino" charset="0"/>
                <a:ea typeface="Palatino" charset="0"/>
                <a:cs typeface="Palatino" charset="0"/>
              </a:rPr>
              <a:t/>
            </a:r>
            <a:br>
              <a:rPr lang="en-US" sz="2000" dirty="0">
                <a:latin typeface="Palatino" charset="0"/>
                <a:ea typeface="Palatino" charset="0"/>
                <a:cs typeface="Palatino" charset="0"/>
              </a:rPr>
            </a:br>
            <a:r>
              <a:rPr lang="en-US" sz="2000" dirty="0">
                <a:latin typeface="Palatino" charset="0"/>
                <a:ea typeface="Palatino" charset="0"/>
                <a:cs typeface="Palatino" charset="0"/>
              </a:rPr>
              <a:t> </a:t>
            </a:r>
            <a:br>
              <a:rPr lang="en-US" sz="2000" dirty="0">
                <a:latin typeface="Palatino" charset="0"/>
                <a:ea typeface="Palatino" charset="0"/>
                <a:cs typeface="Palatino" charset="0"/>
              </a:rPr>
            </a:br>
            <a:endParaRPr lang="en-US" sz="2000" dirty="0">
              <a:latin typeface="Palatino" charset="0"/>
              <a:ea typeface="Palatino" charset="0"/>
              <a:cs typeface="Palatino" charset="0"/>
            </a:endParaRPr>
          </a:p>
        </p:txBody>
      </p:sp>
      <p:sp>
        <p:nvSpPr>
          <p:cNvPr id="3" name="Content Placeholder 2"/>
          <p:cNvSpPr>
            <a:spLocks noGrp="1"/>
          </p:cNvSpPr>
          <p:nvPr>
            <p:ph idx="1"/>
          </p:nvPr>
        </p:nvSpPr>
        <p:spPr>
          <a:xfrm>
            <a:off x="510540" y="960120"/>
            <a:ext cx="11003280" cy="5783580"/>
          </a:xfrm>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p:spPr>
        <p:txBody>
          <a:bodyPr>
            <a:noAutofit/>
          </a:bodyPr>
          <a:lstStyle/>
          <a:p>
            <a:pPr marL="0" lvl="0" indent="0">
              <a:buNone/>
            </a:pPr>
            <a:endParaRPr lang="en-US" sz="1800" dirty="0" smtClean="0">
              <a:latin typeface="Palatino" charset="0"/>
              <a:ea typeface="Palatino" charset="0"/>
              <a:cs typeface="Palatino" charset="0"/>
            </a:endParaRPr>
          </a:p>
          <a:p>
            <a:r>
              <a:rPr lang="en-US" sz="1800" dirty="0" smtClean="0">
                <a:latin typeface="Palatino" charset="0"/>
                <a:ea typeface="Palatino" charset="0"/>
                <a:cs typeface="Palatino" charset="0"/>
              </a:rPr>
              <a:t>Understand </a:t>
            </a:r>
            <a:r>
              <a:rPr lang="en-US" sz="1800" dirty="0">
                <a:latin typeface="Palatino" charset="0"/>
                <a:ea typeface="Palatino" charset="0"/>
                <a:cs typeface="Palatino" charset="0"/>
              </a:rPr>
              <a:t>why and how this phenomenon takes place, spanning from the theoretical to the </a:t>
            </a:r>
            <a:r>
              <a:rPr lang="en-US" sz="1800" dirty="0" smtClean="0">
                <a:latin typeface="Palatino" charset="0"/>
                <a:ea typeface="Palatino" charset="0"/>
                <a:cs typeface="Palatino" charset="0"/>
              </a:rPr>
              <a:t>technical. </a:t>
            </a:r>
            <a:endParaRPr lang="en-US" sz="1800" dirty="0">
              <a:latin typeface="Palatino" charset="0"/>
              <a:ea typeface="Palatino" charset="0"/>
              <a:cs typeface="Palatino" charset="0"/>
            </a:endParaRPr>
          </a:p>
          <a:p>
            <a:pPr marL="0" indent="0">
              <a:buNone/>
            </a:pPr>
            <a:endParaRPr lang="en-US" sz="1800" dirty="0">
              <a:latin typeface="Palatino" charset="0"/>
              <a:ea typeface="Palatino" charset="0"/>
              <a:cs typeface="Palatino" charset="0"/>
            </a:endParaRPr>
          </a:p>
          <a:p>
            <a:r>
              <a:rPr lang="en-US" sz="1800" dirty="0">
                <a:latin typeface="Palatino" charset="0"/>
                <a:ea typeface="Palatino" charset="0"/>
                <a:cs typeface="Palatino" charset="0"/>
              </a:rPr>
              <a:t>Understand the motivations of individuals for consuming and sharing false and inaccurate </a:t>
            </a:r>
            <a:r>
              <a:rPr lang="en-US" sz="1800" dirty="0" smtClean="0">
                <a:latin typeface="Palatino" charset="0"/>
                <a:ea typeface="Palatino" charset="0"/>
                <a:cs typeface="Palatino" charset="0"/>
              </a:rPr>
              <a:t>information. </a:t>
            </a:r>
            <a:endParaRPr lang="en-US" sz="1800" dirty="0">
              <a:latin typeface="Palatino" charset="0"/>
              <a:ea typeface="Palatino" charset="0"/>
              <a:cs typeface="Palatino" charset="0"/>
            </a:endParaRPr>
          </a:p>
          <a:p>
            <a:endParaRPr lang="en-US" sz="1800" dirty="0" smtClean="0">
              <a:latin typeface="Palatino" charset="0"/>
              <a:ea typeface="Palatino" charset="0"/>
              <a:cs typeface="Palatino" charset="0"/>
            </a:endParaRPr>
          </a:p>
          <a:p>
            <a:r>
              <a:rPr lang="en-US" sz="1800" dirty="0" smtClean="0">
                <a:latin typeface="Palatino" charset="0"/>
                <a:ea typeface="Palatino" charset="0"/>
                <a:cs typeface="Palatino" charset="0"/>
              </a:rPr>
              <a:t>Understand </a:t>
            </a:r>
            <a:r>
              <a:rPr lang="en-US" sz="1800" dirty="0">
                <a:latin typeface="Palatino" charset="0"/>
                <a:ea typeface="Palatino" charset="0"/>
                <a:cs typeface="Palatino" charset="0"/>
              </a:rPr>
              <a:t>the actors in the activity and their goals in order to educate public on information and digital literacy. </a:t>
            </a:r>
          </a:p>
          <a:p>
            <a:pPr marL="0" indent="0">
              <a:buNone/>
            </a:pPr>
            <a:r>
              <a:rPr lang="en-US" sz="1800" dirty="0">
                <a:latin typeface="Palatino" charset="0"/>
                <a:ea typeface="Palatino" charset="0"/>
                <a:cs typeface="Palatino" charset="0"/>
              </a:rPr>
              <a:t> </a:t>
            </a:r>
          </a:p>
          <a:p>
            <a:r>
              <a:rPr lang="en-US" sz="1800" dirty="0" smtClean="0">
                <a:latin typeface="Palatino" charset="0"/>
                <a:ea typeface="Palatino" charset="0"/>
                <a:cs typeface="Palatino" charset="0"/>
              </a:rPr>
              <a:t>Understand </a:t>
            </a:r>
            <a:r>
              <a:rPr lang="en-US" sz="1800" dirty="0">
                <a:latin typeface="Palatino" charset="0"/>
                <a:ea typeface="Palatino" charset="0"/>
                <a:cs typeface="Palatino" charset="0"/>
              </a:rPr>
              <a:t>how to meet users where they are, including recognizing that digital literacy and inclusion are interconnected and that individuals have unique perspectives and needs. </a:t>
            </a:r>
          </a:p>
          <a:p>
            <a:pPr marL="0" indent="0">
              <a:buNone/>
            </a:pPr>
            <a:endParaRPr lang="en-US" sz="1800" dirty="0">
              <a:latin typeface="Palatino" charset="0"/>
              <a:ea typeface="Palatino" charset="0"/>
              <a:cs typeface="Palatino" charset="0"/>
            </a:endParaRPr>
          </a:p>
          <a:p>
            <a:r>
              <a:rPr lang="en-US" sz="1800" dirty="0" smtClean="0">
                <a:latin typeface="Palatino" charset="0"/>
                <a:ea typeface="Palatino" charset="0"/>
                <a:cs typeface="Palatino" charset="0"/>
              </a:rPr>
              <a:t>Understand </a:t>
            </a:r>
            <a:r>
              <a:rPr lang="en-US" sz="1800" dirty="0">
                <a:latin typeface="Palatino" charset="0"/>
                <a:ea typeface="Palatino" charset="0"/>
                <a:cs typeface="Palatino" charset="0"/>
              </a:rPr>
              <a:t>of how to evaluate information in order to teach it to others.</a:t>
            </a:r>
          </a:p>
          <a:p>
            <a:pPr marL="0" indent="0">
              <a:buNone/>
            </a:pPr>
            <a:r>
              <a:rPr lang="en-US" sz="1800" dirty="0">
                <a:latin typeface="Palatino" charset="0"/>
                <a:ea typeface="Palatino" charset="0"/>
                <a:cs typeface="Palatino" charset="0"/>
              </a:rPr>
              <a:t> </a:t>
            </a:r>
          </a:p>
          <a:p>
            <a:r>
              <a:rPr lang="en-US" sz="1800" dirty="0">
                <a:latin typeface="Palatino" charset="0"/>
                <a:ea typeface="Palatino" charset="0"/>
                <a:cs typeface="Palatino" charset="0"/>
              </a:rPr>
              <a:t>Embrace of principles of critical </a:t>
            </a:r>
            <a:r>
              <a:rPr lang="en-US" sz="1800" dirty="0" smtClean="0">
                <a:latin typeface="Palatino" charset="0"/>
                <a:ea typeface="Palatino" charset="0"/>
                <a:cs typeface="Palatino" charset="0"/>
              </a:rPr>
              <a:t>librarianship.</a:t>
            </a:r>
            <a:endParaRPr lang="en-US" sz="1800" dirty="0">
              <a:latin typeface="Palatino" charset="0"/>
              <a:ea typeface="Palatino" charset="0"/>
              <a:cs typeface="Palatino" charset="0"/>
            </a:endParaRPr>
          </a:p>
          <a:p>
            <a:pPr marL="0" indent="0">
              <a:buNone/>
            </a:pPr>
            <a:r>
              <a:rPr lang="en-US" sz="1800" dirty="0">
                <a:latin typeface="Palatino" charset="0"/>
                <a:ea typeface="Palatino" charset="0"/>
                <a:cs typeface="Palatino" charset="0"/>
              </a:rPr>
              <a:t> </a:t>
            </a:r>
          </a:p>
          <a:p>
            <a:r>
              <a:rPr lang="en-US" sz="1800" dirty="0" smtClean="0">
                <a:latin typeface="Palatino" charset="0"/>
                <a:ea typeface="Palatino" charset="0"/>
                <a:cs typeface="Palatino" charset="0"/>
              </a:rPr>
              <a:t>Acknowledge </a:t>
            </a:r>
            <a:r>
              <a:rPr lang="en-US" sz="1800" dirty="0">
                <a:latin typeface="Palatino" charset="0"/>
                <a:ea typeface="Palatino" charset="0"/>
                <a:cs typeface="Palatino" charset="0"/>
              </a:rPr>
              <a:t>the urgency of the </a:t>
            </a:r>
            <a:r>
              <a:rPr lang="en-US" sz="1800" dirty="0" smtClean="0">
                <a:latin typeface="Palatino" charset="0"/>
                <a:ea typeface="Palatino" charset="0"/>
                <a:cs typeface="Palatino" charset="0"/>
              </a:rPr>
              <a:t>problem.</a:t>
            </a:r>
            <a:endParaRPr lang="en-US" sz="1800" dirty="0">
              <a:latin typeface="Palatino" charset="0"/>
              <a:ea typeface="Palatino" charset="0"/>
              <a:cs typeface="Palatino" charset="0"/>
            </a:endParaRPr>
          </a:p>
          <a:p>
            <a:pPr marL="0" indent="0">
              <a:buNone/>
            </a:pPr>
            <a:r>
              <a:rPr lang="en-US" sz="1800" dirty="0">
                <a:latin typeface="Palatino" charset="0"/>
                <a:ea typeface="Palatino" charset="0"/>
                <a:cs typeface="Palatino" charset="0"/>
              </a:rPr>
              <a:t> </a:t>
            </a:r>
          </a:p>
          <a:p>
            <a:pPr marL="0" indent="0">
              <a:buNone/>
            </a:pPr>
            <a:r>
              <a:rPr lang="en-US" sz="1800" dirty="0">
                <a:latin typeface="Palatino" charset="0"/>
                <a:ea typeface="Palatino" charset="0"/>
                <a:cs typeface="Palatino" charset="0"/>
              </a:rPr>
              <a:t> </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40928766"/>
      </p:ext>
    </p:extLst>
  </p:cSld>
  <p:clrMapOvr>
    <a:masterClrMapping/>
  </p:clrMapOvr>
  <mc:AlternateContent xmlns:mc="http://schemas.openxmlformats.org/markup-compatibility/2006">
    <mc:Choice xmlns:p14="http://schemas.microsoft.com/office/powerpoint/2010/main" Requires="p14">
      <p:transition spd="slow" p14:dur="2000" advTm="71578"/>
    </mc:Choice>
    <mc:Fallback>
      <p:transition spd="slow" advTm="71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alatino" charset="0"/>
                <a:ea typeface="Palatino" charset="0"/>
                <a:cs typeface="Palatino" charset="0"/>
              </a:rPr>
              <a:t>Conclusions, Questions and Proposal</a:t>
            </a:r>
            <a:endParaRPr lang="en-US" dirty="0">
              <a:latin typeface="Palatino" charset="0"/>
              <a:ea typeface="Palatino" charset="0"/>
              <a:cs typeface="Palatino" charset="0"/>
            </a:endParaRPr>
          </a:p>
        </p:txBody>
      </p:sp>
      <p:sp>
        <p:nvSpPr>
          <p:cNvPr id="3" name="Content Placeholder 2"/>
          <p:cNvSpPr>
            <a:spLocks noGrp="1"/>
          </p:cNvSpPr>
          <p:nvPr>
            <p:ph idx="1"/>
          </p:nvPr>
        </p:nvSpPr>
        <p:spPr>
          <a:xfrm>
            <a:off x="411480" y="1360170"/>
            <a:ext cx="11658600" cy="4681856"/>
          </a:xfrm>
        </p:spPr>
        <p:txBody>
          <a:bodyPr>
            <a:normAutofit lnSpcReduction="10000"/>
          </a:bodyPr>
          <a:lstStyle/>
          <a:p>
            <a:pPr marL="0" indent="0">
              <a:buNone/>
            </a:pPr>
            <a:endParaRPr lang="en-US" dirty="0" smtClean="0">
              <a:latin typeface="Palatino" charset="0"/>
              <a:ea typeface="Palatino" charset="0"/>
              <a:cs typeface="Palatino" charset="0"/>
            </a:endParaRPr>
          </a:p>
          <a:p>
            <a:pPr marL="0" indent="0">
              <a:buNone/>
            </a:pPr>
            <a:r>
              <a:rPr lang="en-US" dirty="0"/>
              <a:t>What then, is the role of information professionals in the “post-truth” era in terms </a:t>
            </a:r>
            <a:r>
              <a:rPr lang="en-US" dirty="0" smtClean="0"/>
              <a:t>of </a:t>
            </a:r>
            <a:r>
              <a:rPr lang="en-US" dirty="0"/>
              <a:t>critical librarianship? </a:t>
            </a:r>
          </a:p>
          <a:p>
            <a:pPr marL="0" indent="0">
              <a:buNone/>
            </a:pPr>
            <a:endParaRPr lang="en-US" dirty="0"/>
          </a:p>
          <a:p>
            <a:pPr marL="0" indent="0">
              <a:buNone/>
            </a:pPr>
            <a:r>
              <a:rPr lang="en-US" dirty="0" smtClean="0"/>
              <a:t>Meredith </a:t>
            </a:r>
            <a:r>
              <a:rPr lang="en-US" dirty="0"/>
              <a:t>Farkas, </a:t>
            </a:r>
            <a:r>
              <a:rPr lang="en-US" dirty="0" smtClean="0"/>
              <a:t>author of “Never </a:t>
            </a:r>
            <a:r>
              <a:rPr lang="en-US" dirty="0"/>
              <a:t>Neutral: Critical Librarianship and Technology</a:t>
            </a:r>
            <a:r>
              <a:rPr lang="en-US" dirty="0" smtClean="0"/>
              <a:t>”</a:t>
            </a:r>
            <a:r>
              <a:rPr lang="en-US" dirty="0"/>
              <a:t> writes that </a:t>
            </a:r>
            <a:r>
              <a:rPr lang="en-US" dirty="0" smtClean="0"/>
              <a:t>critical librarianship </a:t>
            </a:r>
            <a:r>
              <a:rPr lang="en-US" dirty="0"/>
              <a:t>takes the position that, “neutrality is not only unachievable, it is harmful </a:t>
            </a:r>
            <a:r>
              <a:rPr lang="en-US" dirty="0" smtClean="0"/>
              <a:t>to oppressed groups in our society (Farkas, 2017). Given recent current events in which trust in the media is now being overtly undermined, and information literacy </a:t>
            </a:r>
            <a:r>
              <a:rPr lang="en-US" dirty="0" smtClean="0"/>
              <a:t>education is </a:t>
            </a:r>
            <a:r>
              <a:rPr lang="en-US" dirty="0" smtClean="0"/>
              <a:t>crucial in order for an informed citizenry to participate fully in a democracy, exploring the role of librarians in this information ecology is a salient issue.</a:t>
            </a:r>
            <a:endParaRPr lang="en-US" dirty="0"/>
          </a:p>
          <a:p>
            <a:pPr marL="0" indent="0">
              <a:buNone/>
            </a:pPr>
            <a:endParaRPr lang="en-US" dirty="0"/>
          </a:p>
          <a:p>
            <a:pPr marL="0" indent="0">
              <a:buNone/>
            </a:pPr>
            <a:endParaRPr lang="en-US" dirty="0"/>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21269009"/>
      </p:ext>
    </p:extLst>
  </p:cSld>
  <p:clrMapOvr>
    <a:masterClrMapping/>
  </p:clrMapOvr>
  <mc:AlternateContent xmlns:mc="http://schemas.openxmlformats.org/markup-compatibility/2006">
    <mc:Choice xmlns:p14="http://schemas.microsoft.com/office/powerpoint/2010/main" Requires="p14">
      <p:transition spd="slow" p14:dur="2000" advTm="59564"/>
    </mc:Choice>
    <mc:Fallback>
      <p:transition spd="slow" advTm="595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9.3|10.4|15.9|6.8|7.6|15.8|0.8|1.9|9.5|0.7|2.6|3.2|8|1.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1059</TotalTime>
  <Words>1954</Words>
  <Application>Microsoft Macintosh PowerPoint</Application>
  <PresentationFormat>Widescreen</PresentationFormat>
  <Paragraphs>218</Paragraphs>
  <Slides>28</Slides>
  <Notes>4</Notes>
  <HiddenSlides>0</HiddenSlides>
  <MMClips>28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Calibri</vt:lpstr>
      <vt:lpstr>Calibri Light</vt:lpstr>
      <vt:lpstr>Helvetica</vt:lpstr>
      <vt:lpstr>Palatino</vt:lpstr>
      <vt:lpstr>Arial</vt:lpstr>
      <vt:lpstr>Office Theme</vt:lpstr>
      <vt:lpstr>PowerPoint Presentation</vt:lpstr>
      <vt:lpstr>    Information Professionals’ Roles in a Post-Truth Era</vt:lpstr>
      <vt:lpstr>PowerPoint Presentation</vt:lpstr>
      <vt:lpstr>Resolution on Access to Accurate Information</vt:lpstr>
      <vt:lpstr>PowerPoint Presentation</vt:lpstr>
      <vt:lpstr>Post-Truth Era: Example</vt:lpstr>
      <vt:lpstr>Alternative Facts</vt:lpstr>
      <vt:lpstr>Definitions </vt:lpstr>
      <vt:lpstr>Research Questions </vt:lpstr>
      <vt:lpstr>Methods </vt:lpstr>
      <vt:lpstr>Expected Contribution to Field </vt:lpstr>
      <vt:lpstr>Problem: Fake News and an Information Literacy Deficit  </vt:lpstr>
      <vt:lpstr>Consequences:</vt:lpstr>
      <vt:lpstr>Causes</vt:lpstr>
      <vt:lpstr>Sources of misinformation and disinformation: Individuals and Large Entities</vt:lpstr>
      <vt:lpstr>Media</vt:lpstr>
      <vt:lpstr>Trolls, Hackers and Information Warfare</vt:lpstr>
      <vt:lpstr>Examples: </vt:lpstr>
      <vt:lpstr>Serious consequences:  </vt:lpstr>
      <vt:lpstr>PowerPoint Presentation</vt:lpstr>
      <vt:lpstr>Complex, key points:</vt:lpstr>
      <vt:lpstr>Information Overload</vt:lpstr>
      <vt:lpstr>Social Media</vt:lpstr>
      <vt:lpstr>Echo-Chambers and Confirmation Bias</vt:lpstr>
      <vt:lpstr>Filter Bubbles and Echo-Chambers</vt:lpstr>
      <vt:lpstr>Solution:</vt:lpstr>
      <vt:lpstr> Necessary steps to offer solutions:    </vt:lpstr>
      <vt:lpstr>Conclusions, Questions and Proposal</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119</cp:revision>
  <dcterms:created xsi:type="dcterms:W3CDTF">2017-05-24T13:45:53Z</dcterms:created>
  <dcterms:modified xsi:type="dcterms:W3CDTF">2017-05-26T01:38:33Z</dcterms:modified>
</cp:coreProperties>
</file>